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4"/>
  </p:notesMasterIdLst>
  <p:sldIdLst>
    <p:sldId id="336" r:id="rId2"/>
    <p:sldId id="351" r:id="rId3"/>
    <p:sldId id="366" r:id="rId4"/>
    <p:sldId id="365" r:id="rId5"/>
    <p:sldId id="356" r:id="rId6"/>
    <p:sldId id="354" r:id="rId7"/>
    <p:sldId id="357" r:id="rId8"/>
    <p:sldId id="358" r:id="rId9"/>
    <p:sldId id="369" r:id="rId10"/>
    <p:sldId id="370" r:id="rId11"/>
    <p:sldId id="382" r:id="rId12"/>
    <p:sldId id="378" r:id="rId13"/>
    <p:sldId id="379" r:id="rId14"/>
    <p:sldId id="376" r:id="rId15"/>
    <p:sldId id="362" r:id="rId16"/>
    <p:sldId id="380" r:id="rId17"/>
    <p:sldId id="381" r:id="rId18"/>
    <p:sldId id="371" r:id="rId19"/>
    <p:sldId id="373" r:id="rId20"/>
    <p:sldId id="374" r:id="rId21"/>
    <p:sldId id="375" r:id="rId22"/>
    <p:sldId id="36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1" autoAdjust="0"/>
    <p:restoredTop sz="94676" autoAdjust="0"/>
  </p:normalViewPr>
  <p:slideViewPr>
    <p:cSldViewPr>
      <p:cViewPr>
        <p:scale>
          <a:sx n="88" d="100"/>
          <a:sy n="88" d="100"/>
        </p:scale>
        <p:origin x="-2304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2DBC81-E474-4154-953B-0DBF4EC1E2CE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7494C9E-E405-46FC-9CBC-CA7388CD88AD}">
      <dgm:prSet/>
      <dgm:spPr/>
      <dgm:t>
        <a:bodyPr/>
        <a:lstStyle/>
        <a:p>
          <a:pPr algn="ctr" rtl="0"/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АЛГОРИТМ ДЕЙСТВИЙ </a:t>
          </a:r>
          <a:endParaRPr lang="ru-RU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ЧЛЕНА АДМИНИСТРАПТИВНОЙ КОМИССИИ ПРИ ВОЗБУЖДЕНИИ ДЕЛА ОБ АДМИНИСТРАТИВНОМ ПРАВОНАРУШЕНИИ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C416768-62EA-4C7D-BE19-69819881BD41}" type="parTrans" cxnId="{CF04D29B-F56D-4B36-976F-3DE590CADB35}">
      <dgm:prSet/>
      <dgm:spPr/>
      <dgm:t>
        <a:bodyPr/>
        <a:lstStyle/>
        <a:p>
          <a:endParaRPr lang="ru-RU"/>
        </a:p>
      </dgm:t>
    </dgm:pt>
    <dgm:pt modelId="{C28CA4B7-45CB-4FA8-920D-AF42F781C46C}" type="sibTrans" cxnId="{CF04D29B-F56D-4B36-976F-3DE590CADB35}">
      <dgm:prSet/>
      <dgm:spPr/>
      <dgm:t>
        <a:bodyPr/>
        <a:lstStyle/>
        <a:p>
          <a:endParaRPr lang="ru-RU"/>
        </a:p>
      </dgm:t>
    </dgm:pt>
    <dgm:pt modelId="{42CFBF5F-0515-4F1D-BC14-07C8A2DBF5F5}" type="pres">
      <dgm:prSet presAssocID="{B22DBC81-E474-4154-953B-0DBF4EC1E2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07FCD5-E9D6-456E-866B-F5D1D5909AA0}" type="pres">
      <dgm:prSet presAssocID="{17494C9E-E405-46FC-9CBC-CA7388CD88AD}" presName="parentText" presStyleLbl="node1" presStyleIdx="0" presStyleCnt="1" custLinFactNeighborX="-2151" custLinFactNeighborY="-2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D18EE2-D906-4CF9-B8BF-1A19079F3758}" type="presOf" srcId="{17494C9E-E405-46FC-9CBC-CA7388CD88AD}" destId="{1207FCD5-E9D6-456E-866B-F5D1D5909AA0}" srcOrd="0" destOrd="0" presId="urn:microsoft.com/office/officeart/2005/8/layout/vList2"/>
    <dgm:cxn modelId="{E2EA12BF-FC1B-4419-B50F-3E27605DDFDD}" type="presOf" srcId="{B22DBC81-E474-4154-953B-0DBF4EC1E2CE}" destId="{42CFBF5F-0515-4F1D-BC14-07C8A2DBF5F5}" srcOrd="0" destOrd="0" presId="urn:microsoft.com/office/officeart/2005/8/layout/vList2"/>
    <dgm:cxn modelId="{CF04D29B-F56D-4B36-976F-3DE590CADB35}" srcId="{B22DBC81-E474-4154-953B-0DBF4EC1E2CE}" destId="{17494C9E-E405-46FC-9CBC-CA7388CD88AD}" srcOrd="0" destOrd="0" parTransId="{EC416768-62EA-4C7D-BE19-69819881BD41}" sibTransId="{C28CA4B7-45CB-4FA8-920D-AF42F781C46C}"/>
    <dgm:cxn modelId="{DD17052C-F1C4-4D3F-BA70-6B80763D5796}" type="presParOf" srcId="{42CFBF5F-0515-4F1D-BC14-07C8A2DBF5F5}" destId="{1207FCD5-E9D6-456E-866B-F5D1D5909AA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3961AF-E2D0-4C36-B6FB-8CC6C2AC7E3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001C5D-6D75-435C-B320-AD9D2604FECF}">
      <dgm:prSet custT="1"/>
      <dgm:spPr/>
      <dgm:t>
        <a:bodyPr/>
        <a:lstStyle/>
        <a:p>
          <a:r>
            <a:rPr lang="ru-RU" sz="1300" dirty="0" smtClean="0"/>
            <a:t>1</a:t>
          </a:r>
          <a:r>
            <a:rPr lang="ru-RU" sz="1800" dirty="0" smtClean="0"/>
            <a:t>)  непосредственно при  наличии события административного правонарушения;</a:t>
          </a:r>
          <a:endParaRPr lang="ru-RU" sz="1800" dirty="0"/>
        </a:p>
      </dgm:t>
    </dgm:pt>
    <dgm:pt modelId="{A7FF3F62-25D1-481E-BC7F-C87429760819}" type="parTrans" cxnId="{B8531F12-E350-4CB5-B30F-0C2C7A843CE2}">
      <dgm:prSet/>
      <dgm:spPr/>
      <dgm:t>
        <a:bodyPr/>
        <a:lstStyle/>
        <a:p>
          <a:endParaRPr lang="ru-RU"/>
        </a:p>
      </dgm:t>
    </dgm:pt>
    <dgm:pt modelId="{A9A3057B-2BB0-4829-9AE0-FF3B0E7A945A}" type="sibTrans" cxnId="{B8531F12-E350-4CB5-B30F-0C2C7A843CE2}">
      <dgm:prSet/>
      <dgm:spPr/>
      <dgm:t>
        <a:bodyPr/>
        <a:lstStyle/>
        <a:p>
          <a:endParaRPr lang="ru-RU"/>
        </a:p>
      </dgm:t>
    </dgm:pt>
    <dgm:pt modelId="{79B0B081-0C01-4AA8-AC7F-2EF65EACC2FD}">
      <dgm:prSet custT="1"/>
      <dgm:spPr/>
      <dgm:t>
        <a:bodyPr/>
        <a:lstStyle/>
        <a:p>
          <a:r>
            <a:rPr lang="ru-RU" sz="1400" dirty="0" smtClean="0"/>
            <a:t>2)  из материалов, поступивших из правоохранительных органов, а также из других государственных органов, органов местного самоуправления, от общественных объединений, содержащих данные, указывающие на наличие события административного правонарушения;</a:t>
          </a:r>
          <a:endParaRPr lang="ru-RU" sz="1400" dirty="0"/>
        </a:p>
      </dgm:t>
    </dgm:pt>
    <dgm:pt modelId="{99D49F86-676D-4E42-AB73-E7F0B19EA2D3}" type="parTrans" cxnId="{62327E80-5BF3-4F39-9E9F-FD659C1D506C}">
      <dgm:prSet/>
      <dgm:spPr/>
      <dgm:t>
        <a:bodyPr/>
        <a:lstStyle/>
        <a:p>
          <a:endParaRPr lang="ru-RU"/>
        </a:p>
      </dgm:t>
    </dgm:pt>
    <dgm:pt modelId="{1F73070C-49D5-44AD-A636-18BCE1650230}" type="sibTrans" cxnId="{62327E80-5BF3-4F39-9E9F-FD659C1D506C}">
      <dgm:prSet/>
      <dgm:spPr/>
      <dgm:t>
        <a:bodyPr/>
        <a:lstStyle/>
        <a:p>
          <a:endParaRPr lang="ru-RU"/>
        </a:p>
      </dgm:t>
    </dgm:pt>
    <dgm:pt modelId="{A09F42E9-3BE5-4ABD-97C9-B5EBBF554595}">
      <dgm:prSet custT="1"/>
      <dgm:spPr/>
      <dgm:t>
        <a:bodyPr/>
        <a:lstStyle/>
        <a:p>
          <a:r>
            <a:rPr lang="ru-RU" sz="1600" dirty="0" smtClean="0"/>
            <a:t>3)  из  сообщений и заявлений физических и юридических лиц, а также сообщений в средствах массовой информации, содержащих данные, указывающие на наличие события административного правонарушения  </a:t>
          </a:r>
          <a:endParaRPr lang="ru-RU" sz="1600" dirty="0"/>
        </a:p>
      </dgm:t>
    </dgm:pt>
    <dgm:pt modelId="{96F3AE20-7E0D-494B-A2DD-5473392E0D2F}" type="parTrans" cxnId="{2C7703E9-E9E3-46B6-BD13-D9775E864A15}">
      <dgm:prSet/>
      <dgm:spPr/>
      <dgm:t>
        <a:bodyPr/>
        <a:lstStyle/>
        <a:p>
          <a:endParaRPr lang="ru-RU"/>
        </a:p>
      </dgm:t>
    </dgm:pt>
    <dgm:pt modelId="{A69FC3FD-D949-4291-BC4D-25928FD8772C}" type="sibTrans" cxnId="{2C7703E9-E9E3-46B6-BD13-D9775E864A15}">
      <dgm:prSet/>
      <dgm:spPr/>
      <dgm:t>
        <a:bodyPr/>
        <a:lstStyle/>
        <a:p>
          <a:endParaRPr lang="ru-RU"/>
        </a:p>
      </dgm:t>
    </dgm:pt>
    <dgm:pt modelId="{C6098D7A-95CF-4A97-BA12-F3C687CC9B16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Обнаружение наличия повода к возбуждению дела (Ст. 28.1 КоАП):</a:t>
          </a:r>
          <a:endParaRPr lang="ru-RU" sz="1800" dirty="0">
            <a:solidFill>
              <a:schemeClr val="tx1"/>
            </a:solidFill>
            <a:latin typeface="+mj-lt"/>
            <a:cs typeface="Times New Roman" panose="02020603050405020304" pitchFamily="18" charset="0"/>
          </a:endParaRPr>
        </a:p>
      </dgm:t>
    </dgm:pt>
    <dgm:pt modelId="{145F9866-1467-4902-A251-DFAE24FDA5CF}" type="parTrans" cxnId="{30C28395-3E5A-4D1C-B148-A6B72AFB8FC1}">
      <dgm:prSet/>
      <dgm:spPr/>
      <dgm:t>
        <a:bodyPr/>
        <a:lstStyle/>
        <a:p>
          <a:endParaRPr lang="ru-RU"/>
        </a:p>
      </dgm:t>
    </dgm:pt>
    <dgm:pt modelId="{8A296B28-CEB1-433B-A0FE-421FB6B0B65A}" type="sibTrans" cxnId="{30C28395-3E5A-4D1C-B148-A6B72AFB8FC1}">
      <dgm:prSet/>
      <dgm:spPr/>
      <dgm:t>
        <a:bodyPr/>
        <a:lstStyle/>
        <a:p>
          <a:endParaRPr lang="ru-RU"/>
        </a:p>
      </dgm:t>
    </dgm:pt>
    <dgm:pt modelId="{7CDAE8BE-2818-4FC1-B12A-BF6FB9E1365F}" type="pres">
      <dgm:prSet presAssocID="{673961AF-E2D0-4C36-B6FB-8CC6C2AC7E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D4B0C3-458F-4AA1-BB72-42B11C2E583B}" type="pres">
      <dgm:prSet presAssocID="{C6098D7A-95CF-4A97-BA12-F3C687CC9B16}" presName="parentText" presStyleLbl="node1" presStyleIdx="0" presStyleCnt="4" custLinFactY="-41260" custLinFactNeighborX="-263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530A7C-DBA0-452C-B83D-D60C6E559F03}" type="pres">
      <dgm:prSet presAssocID="{8A296B28-CEB1-433B-A0FE-421FB6B0B65A}" presName="spacer" presStyleCnt="0"/>
      <dgm:spPr/>
    </dgm:pt>
    <dgm:pt modelId="{A6F592E6-1EF1-45A5-82BF-2E0D5D7E81FE}" type="pres">
      <dgm:prSet presAssocID="{D9001C5D-6D75-435C-B320-AD9D2604FECF}" presName="parentText" presStyleLbl="node1" presStyleIdx="1" presStyleCnt="4" custScaleY="83854" custLinFactY="-9138" custLinFactNeighborX="85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567D5B-C1A3-4D0D-967A-E1AC608F753E}" type="pres">
      <dgm:prSet presAssocID="{A9A3057B-2BB0-4829-9AE0-FF3B0E7A945A}" presName="spacer" presStyleCnt="0"/>
      <dgm:spPr/>
    </dgm:pt>
    <dgm:pt modelId="{B4B6CA7B-72A7-4263-BC0E-B5ABF5E5232C}" type="pres">
      <dgm:prSet presAssocID="{79B0B081-0C01-4AA8-AC7F-2EF65EACC2FD}" presName="parentText" presStyleLbl="node1" presStyleIdx="2" presStyleCnt="4" custLinFactY="-3690" custLinFactNeighborX="85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B739A5-0033-4D59-89A0-E8484681E6A0}" type="pres">
      <dgm:prSet presAssocID="{1F73070C-49D5-44AD-A636-18BCE1650230}" presName="spacer" presStyleCnt="0"/>
      <dgm:spPr/>
    </dgm:pt>
    <dgm:pt modelId="{87343159-A0C2-495D-8273-01339E3C3787}" type="pres">
      <dgm:prSet presAssocID="{A09F42E9-3BE5-4ABD-97C9-B5EBBF554595}" presName="parentText" presStyleLbl="node1" presStyleIdx="3" presStyleCnt="4" custLinFactY="2391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9F0BCB-4466-432C-8AF0-8713863AA2CD}" type="presOf" srcId="{A09F42E9-3BE5-4ABD-97C9-B5EBBF554595}" destId="{87343159-A0C2-495D-8273-01339E3C3787}" srcOrd="0" destOrd="0" presId="urn:microsoft.com/office/officeart/2005/8/layout/vList2"/>
    <dgm:cxn modelId="{2C7703E9-E9E3-46B6-BD13-D9775E864A15}" srcId="{673961AF-E2D0-4C36-B6FB-8CC6C2AC7E37}" destId="{A09F42E9-3BE5-4ABD-97C9-B5EBBF554595}" srcOrd="3" destOrd="0" parTransId="{96F3AE20-7E0D-494B-A2DD-5473392E0D2F}" sibTransId="{A69FC3FD-D949-4291-BC4D-25928FD8772C}"/>
    <dgm:cxn modelId="{B8531F12-E350-4CB5-B30F-0C2C7A843CE2}" srcId="{673961AF-E2D0-4C36-B6FB-8CC6C2AC7E37}" destId="{D9001C5D-6D75-435C-B320-AD9D2604FECF}" srcOrd="1" destOrd="0" parTransId="{A7FF3F62-25D1-481E-BC7F-C87429760819}" sibTransId="{A9A3057B-2BB0-4829-9AE0-FF3B0E7A945A}"/>
    <dgm:cxn modelId="{30C28395-3E5A-4D1C-B148-A6B72AFB8FC1}" srcId="{673961AF-E2D0-4C36-B6FB-8CC6C2AC7E37}" destId="{C6098D7A-95CF-4A97-BA12-F3C687CC9B16}" srcOrd="0" destOrd="0" parTransId="{145F9866-1467-4902-A251-DFAE24FDA5CF}" sibTransId="{8A296B28-CEB1-433B-A0FE-421FB6B0B65A}"/>
    <dgm:cxn modelId="{62327E80-5BF3-4F39-9E9F-FD659C1D506C}" srcId="{673961AF-E2D0-4C36-B6FB-8CC6C2AC7E37}" destId="{79B0B081-0C01-4AA8-AC7F-2EF65EACC2FD}" srcOrd="2" destOrd="0" parTransId="{99D49F86-676D-4E42-AB73-E7F0B19EA2D3}" sibTransId="{1F73070C-49D5-44AD-A636-18BCE1650230}"/>
    <dgm:cxn modelId="{DCBCE520-60E0-47A7-8695-6BF2DAC91BB1}" type="presOf" srcId="{D9001C5D-6D75-435C-B320-AD9D2604FECF}" destId="{A6F592E6-1EF1-45A5-82BF-2E0D5D7E81FE}" srcOrd="0" destOrd="0" presId="urn:microsoft.com/office/officeart/2005/8/layout/vList2"/>
    <dgm:cxn modelId="{F4298C55-5399-49FA-B9A2-8F3CA671B7FF}" type="presOf" srcId="{673961AF-E2D0-4C36-B6FB-8CC6C2AC7E37}" destId="{7CDAE8BE-2818-4FC1-B12A-BF6FB9E1365F}" srcOrd="0" destOrd="0" presId="urn:microsoft.com/office/officeart/2005/8/layout/vList2"/>
    <dgm:cxn modelId="{EA1AD905-5C37-41DD-837D-C526299BE0E1}" type="presOf" srcId="{79B0B081-0C01-4AA8-AC7F-2EF65EACC2FD}" destId="{B4B6CA7B-72A7-4263-BC0E-B5ABF5E5232C}" srcOrd="0" destOrd="0" presId="urn:microsoft.com/office/officeart/2005/8/layout/vList2"/>
    <dgm:cxn modelId="{3F562C74-737E-4582-9038-19F238908C7E}" type="presOf" srcId="{C6098D7A-95CF-4A97-BA12-F3C687CC9B16}" destId="{84D4B0C3-458F-4AA1-BB72-42B11C2E583B}" srcOrd="0" destOrd="0" presId="urn:microsoft.com/office/officeart/2005/8/layout/vList2"/>
    <dgm:cxn modelId="{FAB6C7FA-5FCB-4BE1-A428-5A23A1B4293A}" type="presParOf" srcId="{7CDAE8BE-2818-4FC1-B12A-BF6FB9E1365F}" destId="{84D4B0C3-458F-4AA1-BB72-42B11C2E583B}" srcOrd="0" destOrd="0" presId="urn:microsoft.com/office/officeart/2005/8/layout/vList2"/>
    <dgm:cxn modelId="{9F09B3BE-631B-4470-A018-60CFE4E2732D}" type="presParOf" srcId="{7CDAE8BE-2818-4FC1-B12A-BF6FB9E1365F}" destId="{95530A7C-DBA0-452C-B83D-D60C6E559F03}" srcOrd="1" destOrd="0" presId="urn:microsoft.com/office/officeart/2005/8/layout/vList2"/>
    <dgm:cxn modelId="{DFD64027-BACC-42EB-B77D-7C0FF7125B5D}" type="presParOf" srcId="{7CDAE8BE-2818-4FC1-B12A-BF6FB9E1365F}" destId="{A6F592E6-1EF1-45A5-82BF-2E0D5D7E81FE}" srcOrd="2" destOrd="0" presId="urn:microsoft.com/office/officeart/2005/8/layout/vList2"/>
    <dgm:cxn modelId="{8ED046D0-3AF7-44AB-B4E1-99D948D029E2}" type="presParOf" srcId="{7CDAE8BE-2818-4FC1-B12A-BF6FB9E1365F}" destId="{3D567D5B-C1A3-4D0D-967A-E1AC608F753E}" srcOrd="3" destOrd="0" presId="urn:microsoft.com/office/officeart/2005/8/layout/vList2"/>
    <dgm:cxn modelId="{3F4F215B-CB6E-4685-B58D-475B99F1DD70}" type="presParOf" srcId="{7CDAE8BE-2818-4FC1-B12A-BF6FB9E1365F}" destId="{B4B6CA7B-72A7-4263-BC0E-B5ABF5E5232C}" srcOrd="4" destOrd="0" presId="urn:microsoft.com/office/officeart/2005/8/layout/vList2"/>
    <dgm:cxn modelId="{15845114-314D-467A-AFBC-96784C48D903}" type="presParOf" srcId="{7CDAE8BE-2818-4FC1-B12A-BF6FB9E1365F}" destId="{45B739A5-0033-4D59-89A0-E8484681E6A0}" srcOrd="5" destOrd="0" presId="urn:microsoft.com/office/officeart/2005/8/layout/vList2"/>
    <dgm:cxn modelId="{A3FC5DC0-72B0-44BC-AB76-395AB89348A2}" type="presParOf" srcId="{7CDAE8BE-2818-4FC1-B12A-BF6FB9E1365F}" destId="{87343159-A0C2-495D-8273-01339E3C378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7FCD5-E9D6-456E-866B-F5D1D5909AA0}">
      <dsp:nvSpPr>
        <dsp:cNvPr id="0" name=""/>
        <dsp:cNvSpPr/>
      </dsp:nvSpPr>
      <dsp:spPr>
        <a:xfrm>
          <a:off x="0" y="132262"/>
          <a:ext cx="8208912" cy="20311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АЛГОРИТМ ДЕЙСТВИЙ </a:t>
          </a:r>
          <a:endParaRPr lang="ru-RU" sz="2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ЧЛЕНА АДМИНИСТРАПТИВНОЙ КОМИССИИ ПРИ ВОЗБУЖДЕНИИ ДЕЛА ОБ АДМИНИСТРАТИВНОМ ПРАВОНАРУШЕНИИ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9151" y="231413"/>
        <a:ext cx="8010610" cy="18328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4B0C3-458F-4AA1-BB72-42B11C2E583B}">
      <dsp:nvSpPr>
        <dsp:cNvPr id="0" name=""/>
        <dsp:cNvSpPr/>
      </dsp:nvSpPr>
      <dsp:spPr>
        <a:xfrm>
          <a:off x="0" y="0"/>
          <a:ext cx="8430760" cy="8725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Обнаружение наличия повода к возбуждению дела (Ст. 28.1 КоАП):</a:t>
          </a:r>
          <a:endParaRPr lang="ru-RU" sz="1800" kern="1200" dirty="0">
            <a:solidFill>
              <a:schemeClr val="tx1"/>
            </a:solidFill>
            <a:latin typeface="+mj-lt"/>
            <a:cs typeface="Times New Roman" panose="02020603050405020304" pitchFamily="18" charset="0"/>
          </a:endParaRPr>
        </a:p>
      </dsp:txBody>
      <dsp:txXfrm>
        <a:off x="42596" y="42596"/>
        <a:ext cx="8345568" cy="787390"/>
      </dsp:txXfrm>
    </dsp:sp>
    <dsp:sp modelId="{A6F592E6-1EF1-45A5-82BF-2E0D5D7E81FE}">
      <dsp:nvSpPr>
        <dsp:cNvPr id="0" name=""/>
        <dsp:cNvSpPr/>
      </dsp:nvSpPr>
      <dsp:spPr>
        <a:xfrm>
          <a:off x="0" y="794403"/>
          <a:ext cx="8430760" cy="7316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1</a:t>
          </a:r>
          <a:r>
            <a:rPr lang="ru-RU" sz="1800" kern="1200" dirty="0" smtClean="0"/>
            <a:t>)  непосредственно при  наличии события административного правонарушения;</a:t>
          </a:r>
          <a:endParaRPr lang="ru-RU" sz="1800" kern="1200" dirty="0"/>
        </a:p>
      </dsp:txBody>
      <dsp:txXfrm>
        <a:off x="35718" y="830121"/>
        <a:ext cx="8359324" cy="660259"/>
      </dsp:txXfrm>
    </dsp:sp>
    <dsp:sp modelId="{B4B6CA7B-72A7-4263-BC0E-B5ABF5E5232C}">
      <dsp:nvSpPr>
        <dsp:cNvPr id="0" name=""/>
        <dsp:cNvSpPr/>
      </dsp:nvSpPr>
      <dsp:spPr>
        <a:xfrm>
          <a:off x="0" y="1584243"/>
          <a:ext cx="8430760" cy="8725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2)  из материалов, поступивших из правоохранительных органов, а также из других государственных органов, органов местного самоуправления, от общественных объединений, содержащих данные, указывающие на наличие события административного правонарушения;</a:t>
          </a:r>
          <a:endParaRPr lang="ru-RU" sz="1400" kern="1200" dirty="0"/>
        </a:p>
      </dsp:txBody>
      <dsp:txXfrm>
        <a:off x="42596" y="1626839"/>
        <a:ext cx="8345568" cy="787390"/>
      </dsp:txXfrm>
    </dsp:sp>
    <dsp:sp modelId="{87343159-A0C2-495D-8273-01339E3C3787}">
      <dsp:nvSpPr>
        <dsp:cNvPr id="0" name=""/>
        <dsp:cNvSpPr/>
      </dsp:nvSpPr>
      <dsp:spPr>
        <a:xfrm>
          <a:off x="0" y="2511793"/>
          <a:ext cx="8430760" cy="8725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3)  из  сообщений и заявлений физических и юридических лиц, а также сообщений в средствах массовой информации, содержащих данные, указывающие на наличие события административного правонарушения  </a:t>
          </a:r>
          <a:endParaRPr lang="ru-RU" sz="1600" kern="1200" dirty="0"/>
        </a:p>
      </dsp:txBody>
      <dsp:txXfrm>
        <a:off x="42596" y="2554389"/>
        <a:ext cx="8345568" cy="787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AA7E9-5B1B-44EB-85B3-8A768DD6CA6A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90A7D-C1BB-4834-ADC7-072924E60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01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4B01-8B73-4CE3-BCF3-633CD40485A8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62D281-5975-4638-B971-7220FB3C1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4B01-8B73-4CE3-BCF3-633CD40485A8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62D281-5975-4638-B971-7220FB3C1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4B01-8B73-4CE3-BCF3-633CD40485A8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62D281-5975-4638-B971-7220FB3C1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4B01-8B73-4CE3-BCF3-633CD40485A8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62D281-5975-4638-B971-7220FB3C1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4B01-8B73-4CE3-BCF3-633CD40485A8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62D281-5975-4638-B971-7220FB3C1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4B01-8B73-4CE3-BCF3-633CD40485A8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62D281-5975-4638-B971-7220FB3C1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4B01-8B73-4CE3-BCF3-633CD40485A8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62D281-5975-4638-B971-7220FB3C1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4B01-8B73-4CE3-BCF3-633CD40485A8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62D281-5975-4638-B971-7220FB3C1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4B01-8B73-4CE3-BCF3-633CD40485A8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62D281-5975-4638-B971-7220FB3C1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4B01-8B73-4CE3-BCF3-633CD40485A8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62D281-5975-4638-B971-7220FB3C1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B4B01-8B73-4CE3-BCF3-633CD40485A8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62D281-5975-4638-B971-7220FB3C175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CB4B01-8B73-4CE3-BCF3-633CD40485A8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762D281-5975-4638-B971-7220FB3C17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main?base=LAW;n=117342;fld=134;dst=102324" TargetMode="External"/><Relationship Id="rId2" Type="http://schemas.openxmlformats.org/officeDocument/2006/relationships/hyperlink" Target="consultantplus://offline/main?base=LAW;n=117342;fld=134;dst=102302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1E601F065A42B132B3E8E73EB1F598169D22F338EBBA33E5EFC7DE0E8B324A3B639E8013A91N8M9G" TargetMode="External"/><Relationship Id="rId2" Type="http://schemas.openxmlformats.org/officeDocument/2006/relationships/hyperlink" Target="consultantplus://offline/ref=C1E601F065A42B132B3E8E73EB1F598169D22F338EBBA33E5EFC7DE0E8B324A3B639E8073C9388B2NEM9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68823D8E5B5F35A3FE745EF53905C24B0655CFC23DE03023F8D5B69735yC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68823D8E5B5F35A3FE745EF53905C24B0451C2CB3BEB6D29F08CBA955B39y3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993749115"/>
              </p:ext>
            </p:extLst>
          </p:nvPr>
        </p:nvGraphicFramePr>
        <p:xfrm>
          <a:off x="467544" y="404664"/>
          <a:ext cx="8208912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4184535"/>
              </p:ext>
            </p:extLst>
          </p:nvPr>
        </p:nvGraphicFramePr>
        <p:xfrm>
          <a:off x="395536" y="2924944"/>
          <a:ext cx="8430760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7134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4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208912" cy="100811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оставлении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административном правонарушении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отсутствие лица,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которого возбуждено дело об административном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правонарушении: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628800"/>
            <a:ext cx="8208912" cy="64807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выносится определение о  времени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месте составления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 об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административном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правонарушении (о вызове по делу)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996952"/>
            <a:ext cx="8208912" cy="33123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доказательств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надлежащего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извещения лица, совершившего правонарушение,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дате, времени и месте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протокола является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грубым нарушением процессуальных прав лица, влекущим в ходе рассмотрения дела прекращение по нему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производства.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 в отсутствие виновного лица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считать возможным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лишь тогда,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исчерпаны все средства для обеспечения его явки, и такие меры не принесли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как при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составлении физическому лицу или законному представителю юридического лица, в отношении которых возбуждено дело об административном правонарушении, должны быть разъяснены их процессуальные права и обязанности, о чем указанные лица проставляют свои подписи в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протоколе (в отсутствии лица это невозможно).</a:t>
            </a:r>
          </a:p>
          <a:p>
            <a:pPr indent="457200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составлении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неявки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деле должны быть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надлежащем его извещении.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2420888"/>
            <a:ext cx="8208912" cy="4320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–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одновременно с вынесением определения готовится извещение в адрес лица о его вызове по делу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357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2986" y="404664"/>
            <a:ext cx="8352928" cy="604867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>
                <a:solidFill>
                  <a:schemeClr val="tx1"/>
                </a:solidFill>
              </a:rPr>
              <a:t>А Д М И Н И С Т Р А Т И В Н А Я    К О М И С </a:t>
            </a:r>
            <a:r>
              <a:rPr lang="ru-RU" sz="1000" b="1" dirty="0" err="1">
                <a:solidFill>
                  <a:schemeClr val="tx1"/>
                </a:solidFill>
              </a:rPr>
              <a:t>С</a:t>
            </a:r>
            <a:r>
              <a:rPr lang="ru-RU" sz="1000" b="1" dirty="0">
                <a:solidFill>
                  <a:schemeClr val="tx1"/>
                </a:solidFill>
              </a:rPr>
              <a:t> И Я</a:t>
            </a:r>
          </a:p>
          <a:p>
            <a:r>
              <a:rPr lang="ru-RU" sz="1000" b="1" dirty="0" smtClean="0">
                <a:solidFill>
                  <a:schemeClr val="tx1"/>
                </a:solidFill>
              </a:rPr>
              <a:t>муниципального </a:t>
            </a:r>
            <a:r>
              <a:rPr lang="ru-RU" sz="1000" b="1" dirty="0">
                <a:solidFill>
                  <a:schemeClr val="tx1"/>
                </a:solidFill>
              </a:rPr>
              <a:t>образования </a:t>
            </a:r>
            <a:r>
              <a:rPr lang="ru-RU" sz="1000" b="1" dirty="0" smtClean="0">
                <a:solidFill>
                  <a:schemeClr val="tx1"/>
                </a:solidFill>
              </a:rPr>
              <a:t>________________</a:t>
            </a:r>
            <a:endParaRPr lang="ru-RU" sz="1000" b="1" dirty="0">
              <a:solidFill>
                <a:schemeClr val="tx1"/>
              </a:solidFill>
            </a:endParaRPr>
          </a:p>
          <a:p>
            <a:r>
              <a:rPr lang="ru-RU" sz="1000" dirty="0">
                <a:solidFill>
                  <a:schemeClr val="tx1"/>
                </a:solidFill>
              </a:rPr>
              <a:t> </a:t>
            </a:r>
            <a:endParaRPr lang="ru-RU" sz="1000" dirty="0" smtClean="0">
              <a:solidFill>
                <a:schemeClr val="tx1"/>
              </a:solidFill>
            </a:endParaRPr>
          </a:p>
          <a:p>
            <a:r>
              <a:rPr lang="ru-RU" sz="1000" dirty="0" smtClean="0">
                <a:solidFill>
                  <a:schemeClr val="tx1"/>
                </a:solidFill>
              </a:rPr>
              <a:t>ОПРЕДЕЛЕНИЕ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dirty="0">
                <a:solidFill>
                  <a:schemeClr val="tx1"/>
                </a:solidFill>
              </a:rPr>
              <a:t>о времени и месте составления протокола</a:t>
            </a:r>
          </a:p>
          <a:p>
            <a:r>
              <a:rPr lang="ru-RU" sz="1000" dirty="0">
                <a:solidFill>
                  <a:schemeClr val="tx1"/>
                </a:solidFill>
              </a:rPr>
              <a:t>об административном правонарушении</a:t>
            </a:r>
          </a:p>
          <a:p>
            <a:r>
              <a:rPr lang="ru-RU" sz="1000" dirty="0">
                <a:solidFill>
                  <a:schemeClr val="tx1"/>
                </a:solidFill>
              </a:rPr>
              <a:t>п</a:t>
            </a:r>
            <a:r>
              <a:rPr lang="ru-RU" sz="1000" dirty="0" smtClean="0">
                <a:solidFill>
                  <a:schemeClr val="tx1"/>
                </a:solidFill>
              </a:rPr>
              <a:t>о ч.1 ст. 14 Закона Оренбургской области «Об административных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Правонарушениях в Оренбургской области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dirty="0">
                <a:solidFill>
                  <a:schemeClr val="tx1"/>
                </a:solidFill>
              </a:rPr>
              <a:t> </a:t>
            </a:r>
            <a:r>
              <a:rPr lang="ru-RU" sz="1000" dirty="0" smtClean="0">
                <a:solidFill>
                  <a:schemeClr val="tx1"/>
                </a:solidFill>
              </a:rPr>
              <a:t>«___" ________ 20____ г</a:t>
            </a:r>
          </a:p>
          <a:p>
            <a:endParaRPr lang="ru-RU" sz="1000" dirty="0">
              <a:solidFill>
                <a:schemeClr val="tx1"/>
              </a:solidFill>
            </a:endParaRPr>
          </a:p>
          <a:p>
            <a:endParaRPr lang="ru-RU" sz="1000" dirty="0" smtClean="0">
              <a:solidFill>
                <a:schemeClr val="tx1"/>
              </a:solidFill>
            </a:endParaRPr>
          </a:p>
          <a:p>
            <a:endParaRPr lang="ru-RU" sz="1000" dirty="0">
              <a:solidFill>
                <a:schemeClr val="tx1"/>
              </a:solidFill>
            </a:endParaRPr>
          </a:p>
          <a:p>
            <a:r>
              <a:rPr lang="en-US" sz="1000" dirty="0" smtClean="0">
                <a:solidFill>
                  <a:schemeClr val="tx1"/>
                </a:solidFill>
              </a:rPr>
              <a:t>XX</a:t>
            </a:r>
            <a:r>
              <a:rPr lang="ru-RU" sz="1000" dirty="0" smtClean="0">
                <a:solidFill>
                  <a:schemeClr val="tx1"/>
                </a:solidFill>
              </a:rPr>
              <a:t>.</a:t>
            </a:r>
            <a:r>
              <a:rPr lang="en-US" sz="1000" dirty="0" smtClean="0">
                <a:solidFill>
                  <a:schemeClr val="tx1"/>
                </a:solidFill>
              </a:rPr>
              <a:t>XX</a:t>
            </a:r>
            <a:r>
              <a:rPr lang="ru-RU" sz="1000" dirty="0" smtClean="0">
                <a:solidFill>
                  <a:schemeClr val="tx1"/>
                </a:solidFill>
              </a:rPr>
              <a:t>.201</a:t>
            </a:r>
            <a:r>
              <a:rPr lang="en-US" sz="1000" dirty="0" smtClean="0">
                <a:solidFill>
                  <a:schemeClr val="tx1"/>
                </a:solidFill>
              </a:rPr>
              <a:t>8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>
                <a:solidFill>
                  <a:schemeClr val="tx1"/>
                </a:solidFill>
              </a:rPr>
              <a:t>г. в </a:t>
            </a:r>
            <a:r>
              <a:rPr lang="en-US" sz="1000" dirty="0" smtClean="0">
                <a:solidFill>
                  <a:schemeClr val="tx1"/>
                </a:solidFill>
              </a:rPr>
              <a:t>XX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>
                <a:solidFill>
                  <a:schemeClr val="tx1"/>
                </a:solidFill>
              </a:rPr>
              <a:t>час. </a:t>
            </a:r>
            <a:r>
              <a:rPr lang="en-US" sz="1000" dirty="0" smtClean="0">
                <a:solidFill>
                  <a:schemeClr val="tx1"/>
                </a:solidFill>
              </a:rPr>
              <a:t>XX</a:t>
            </a:r>
            <a:r>
              <a:rPr lang="ru-RU" sz="1000" dirty="0" smtClean="0">
                <a:solidFill>
                  <a:schemeClr val="tx1"/>
                </a:solidFill>
              </a:rPr>
              <a:t> выявлено следующее: Ивановым Петром Ивановичем было совершено противоправное действие, выразившееся </a:t>
            </a:r>
            <a:r>
              <a:rPr lang="ru-RU" sz="1000" dirty="0">
                <a:solidFill>
                  <a:schemeClr val="tx1"/>
                </a:solidFill>
              </a:rPr>
              <a:t>в </a:t>
            </a:r>
            <a:r>
              <a:rPr lang="ru-RU" sz="1000" dirty="0" smtClean="0">
                <a:solidFill>
                  <a:schemeClr val="tx1"/>
                </a:solidFill>
              </a:rPr>
              <a:t>организации складирования строительных материалов (плиты, щебень, кирпич, поддоны и </a:t>
            </a:r>
            <a:r>
              <a:rPr lang="ru-RU" sz="1000" dirty="0" err="1" smtClean="0">
                <a:solidFill>
                  <a:schemeClr val="tx1"/>
                </a:solidFill>
              </a:rPr>
              <a:t>др</a:t>
            </a:r>
            <a:r>
              <a:rPr lang="ru-RU" sz="1000" dirty="0" smtClean="0">
                <a:solidFill>
                  <a:schemeClr val="tx1"/>
                </a:solidFill>
              </a:rPr>
              <a:t>,)на территории общего пользования, тем самым нарушив пункт </a:t>
            </a:r>
            <a:r>
              <a:rPr lang="en-US" sz="1000" dirty="0" smtClean="0">
                <a:solidFill>
                  <a:schemeClr val="tx1"/>
                </a:solidFill>
              </a:rPr>
              <a:t>XX </a:t>
            </a:r>
            <a:r>
              <a:rPr lang="ru-RU" sz="1000" dirty="0">
                <a:solidFill>
                  <a:schemeClr val="tx1"/>
                </a:solidFill>
              </a:rPr>
              <a:t>П</a:t>
            </a:r>
            <a:r>
              <a:rPr lang="ru-RU" sz="1000" dirty="0" smtClean="0">
                <a:solidFill>
                  <a:schemeClr val="tx1"/>
                </a:solidFill>
              </a:rPr>
              <a:t>равил благоустройства территории </a:t>
            </a:r>
            <a:r>
              <a:rPr lang="ru-RU" sz="1000" dirty="0" smtClean="0">
                <a:solidFill>
                  <a:schemeClr val="tx1"/>
                </a:solidFill>
              </a:rPr>
              <a:t>_________, </a:t>
            </a:r>
            <a:r>
              <a:rPr lang="ru-RU" sz="1000" dirty="0" smtClean="0">
                <a:solidFill>
                  <a:schemeClr val="tx1"/>
                </a:solidFill>
              </a:rPr>
              <a:t>утвержденных решением Совета депутатов № ХХХ от ХХ.ХХ.2017. Данное действие является административным правонарушением, ответственность за которое предусмотрена  ч. 1 статьи 14 Закона Оренбургской области от 01.10.2003 № 489/55-</a:t>
            </a:r>
            <a:r>
              <a:rPr lang="en-US" sz="1000" dirty="0" smtClean="0">
                <a:solidFill>
                  <a:schemeClr val="tx1"/>
                </a:solidFill>
              </a:rPr>
              <a:t>III</a:t>
            </a:r>
            <a:r>
              <a:rPr lang="ru-RU" sz="1000" dirty="0" smtClean="0">
                <a:solidFill>
                  <a:schemeClr val="tx1"/>
                </a:solidFill>
              </a:rPr>
              <a:t>-ОЗ «Об административных правонарушениях в Оренбургской области».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dirty="0">
                <a:solidFill>
                  <a:schemeClr val="tx1"/>
                </a:solidFill>
              </a:rPr>
              <a:t> </a:t>
            </a:r>
          </a:p>
          <a:p>
            <a:r>
              <a:rPr lang="ru-RU" sz="1000" dirty="0">
                <a:solidFill>
                  <a:schemeClr val="tx1"/>
                </a:solidFill>
              </a:rPr>
              <a:t>Учитывая вышеизложенное, </a:t>
            </a:r>
            <a:r>
              <a:rPr lang="ru-RU" sz="1000" dirty="0" smtClean="0">
                <a:solidFill>
                  <a:schemeClr val="tx1"/>
                </a:solidFill>
              </a:rPr>
              <a:t>комиссия определила:</a:t>
            </a:r>
          </a:p>
          <a:p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dirty="0" smtClean="0">
                <a:solidFill>
                  <a:schemeClr val="tx1"/>
                </a:solidFill>
              </a:rPr>
              <a:t>Пригласить  для  составления протокола об административном правонарушении, </a:t>
            </a:r>
            <a:r>
              <a:rPr lang="ru-RU" sz="1000" dirty="0">
                <a:solidFill>
                  <a:schemeClr val="tx1"/>
                </a:solidFill>
              </a:rPr>
              <a:t>предусмотренном    ч. 1 статьи 14 Закона Оренбургской области от 01.10.2003 № 489/55-</a:t>
            </a:r>
            <a:r>
              <a:rPr lang="en-US" sz="1000" dirty="0">
                <a:solidFill>
                  <a:schemeClr val="tx1"/>
                </a:solidFill>
              </a:rPr>
              <a:t>III</a:t>
            </a:r>
            <a:r>
              <a:rPr lang="ru-RU" sz="1000" dirty="0">
                <a:solidFill>
                  <a:schemeClr val="tx1"/>
                </a:solidFill>
              </a:rPr>
              <a:t>-ОЗ «Об административных правонарушениях в Оренбургской области</a:t>
            </a:r>
            <a:r>
              <a:rPr lang="ru-RU" sz="1000" dirty="0" smtClean="0">
                <a:solidFill>
                  <a:schemeClr val="tx1"/>
                </a:solidFill>
              </a:rPr>
              <a:t>»,  ХХ</a:t>
            </a:r>
            <a:r>
              <a:rPr lang="ru-RU" sz="1000" b="1" dirty="0" smtClean="0">
                <a:solidFill>
                  <a:schemeClr val="tx1"/>
                </a:solidFill>
              </a:rPr>
              <a:t>.ХХ.2018 </a:t>
            </a:r>
            <a:r>
              <a:rPr lang="ru-RU" sz="1000" b="1" dirty="0">
                <a:solidFill>
                  <a:schemeClr val="tx1"/>
                </a:solidFill>
              </a:rPr>
              <a:t>г. в 11час.20 мин. по адресу: </a:t>
            </a:r>
            <a:r>
              <a:rPr lang="ru-RU" sz="1000" b="1" dirty="0" smtClean="0">
                <a:solidFill>
                  <a:schemeClr val="tx1"/>
                </a:solidFill>
              </a:rPr>
              <a:t>______________, каб</a:t>
            </a:r>
            <a:r>
              <a:rPr lang="ru-RU" sz="1000" b="1" dirty="0" smtClean="0">
                <a:solidFill>
                  <a:schemeClr val="tx1"/>
                </a:solidFill>
              </a:rPr>
              <a:t>инет</a:t>
            </a:r>
            <a:r>
              <a:rPr lang="ru-RU" sz="1000" b="1" dirty="0" smtClean="0">
                <a:solidFill>
                  <a:schemeClr val="tx1"/>
                </a:solidFill>
              </a:rPr>
              <a:t>  </a:t>
            </a:r>
            <a:r>
              <a:rPr lang="ru-RU" sz="1000" dirty="0" smtClean="0">
                <a:solidFill>
                  <a:schemeClr val="tx1"/>
                </a:solidFill>
              </a:rPr>
              <a:t>следующих участников дела </a:t>
            </a:r>
            <a:r>
              <a:rPr lang="ru-RU" sz="1000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(правонарушитель, потерпевший, свидетель)</a:t>
            </a:r>
            <a:endParaRPr lang="ru-RU" sz="1000" dirty="0" smtClean="0">
              <a:solidFill>
                <a:schemeClr val="tx1"/>
              </a:solidFill>
            </a:endParaRPr>
          </a:p>
          <a:p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b="1" dirty="0">
                <a:solidFill>
                  <a:schemeClr val="tx1"/>
                </a:solidFill>
              </a:rPr>
              <a:t>Председатель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b="1" dirty="0">
                <a:solidFill>
                  <a:schemeClr val="tx1"/>
                </a:solidFill>
              </a:rPr>
              <a:t>административной комиссии</a:t>
            </a:r>
            <a:r>
              <a:rPr lang="ru-RU" sz="1000" dirty="0">
                <a:solidFill>
                  <a:schemeClr val="tx1"/>
                </a:solidFill>
              </a:rPr>
              <a:t>______________           ____________________</a:t>
            </a:r>
          </a:p>
          <a:p>
            <a:r>
              <a:rPr lang="ru-RU" sz="1000" i="1" dirty="0">
                <a:solidFill>
                  <a:schemeClr val="tx1"/>
                </a:solidFill>
              </a:rPr>
              <a:t>                                                          (подпись)              (расшифровка подписи)</a:t>
            </a:r>
            <a:endParaRPr lang="ru-RU" sz="1000" dirty="0">
              <a:solidFill>
                <a:schemeClr val="tx1"/>
              </a:solidFill>
            </a:endParaRPr>
          </a:p>
          <a:p>
            <a:endParaRPr lang="ru-RU" sz="1000" dirty="0" smtClean="0">
              <a:solidFill>
                <a:schemeClr val="tx1"/>
              </a:solidFill>
            </a:endParaRPr>
          </a:p>
          <a:p>
            <a:endParaRPr lang="ru-RU" sz="1000" dirty="0">
              <a:solidFill>
                <a:schemeClr val="tx1"/>
              </a:solidFill>
            </a:endParaRPr>
          </a:p>
          <a:p>
            <a:endParaRPr lang="ru-RU" sz="1000" dirty="0" smtClean="0">
              <a:solidFill>
                <a:schemeClr val="tx1"/>
              </a:solidFill>
            </a:endParaRPr>
          </a:p>
          <a:p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dirty="0" smtClean="0">
                <a:solidFill>
                  <a:schemeClr val="tx1"/>
                </a:solidFill>
              </a:rPr>
              <a:t>Ответственный </a:t>
            </a:r>
            <a:r>
              <a:rPr lang="ru-RU" sz="1000" dirty="0">
                <a:solidFill>
                  <a:schemeClr val="tx1"/>
                </a:solidFill>
              </a:rPr>
              <a:t>секретарь административной комиссии ХХХХХХХ (</a:t>
            </a:r>
            <a:r>
              <a:rPr lang="ru-RU" sz="1000" dirty="0" err="1">
                <a:solidFill>
                  <a:schemeClr val="tx1"/>
                </a:solidFill>
              </a:rPr>
              <a:t>фио</a:t>
            </a:r>
            <a:r>
              <a:rPr lang="ru-RU" sz="1000" dirty="0">
                <a:solidFill>
                  <a:schemeClr val="tx1"/>
                </a:solidFill>
              </a:rPr>
              <a:t>) </a:t>
            </a:r>
          </a:p>
          <a:p>
            <a:r>
              <a:rPr lang="ru-RU" sz="1000" dirty="0">
                <a:solidFill>
                  <a:schemeClr val="tx1"/>
                </a:solidFill>
              </a:rPr>
              <a:t>Контактные номера телефонов составителя протокола: ХХХХХ</a:t>
            </a:r>
          </a:p>
        </p:txBody>
      </p:sp>
    </p:spTree>
    <p:extLst>
      <p:ext uri="{BB962C8B-B14F-4D97-AF65-F5344CB8AC3E}">
        <p14:creationId xmlns:p14="http://schemas.microsoft.com/office/powerpoint/2010/main" val="1768234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16957"/>
            <a:ext cx="8208912" cy="576064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-2708533"/>
            <a:ext cx="7776864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r>
              <a:rPr lang="ru-RU" sz="900" b="1" dirty="0" smtClean="0"/>
              <a:t>АДМИНИСТРАТИВНАЯ </a:t>
            </a:r>
            <a:r>
              <a:rPr lang="ru-RU" sz="900" b="1" dirty="0"/>
              <a:t>КОМИССИЯ</a:t>
            </a:r>
            <a:endParaRPr lang="ru-RU" sz="900" dirty="0"/>
          </a:p>
          <a:p>
            <a:pPr hangingPunct="0"/>
            <a:r>
              <a:rPr lang="ru-RU" sz="900" b="1" dirty="0"/>
              <a:t> </a:t>
            </a:r>
            <a:r>
              <a:rPr lang="ru-RU" sz="900" b="1" baseline="-25000" dirty="0" smtClean="0"/>
              <a:t>(</a:t>
            </a:r>
            <a:r>
              <a:rPr lang="ru-RU" sz="900" b="1" baseline="-25000" dirty="0"/>
              <a:t>наименование муниципального образования)</a:t>
            </a:r>
            <a:endParaRPr lang="ru-RU" sz="900" dirty="0"/>
          </a:p>
          <a:p>
            <a:pPr hangingPunct="0"/>
            <a:r>
              <a:rPr lang="ru-RU" sz="900" b="1" i="1" dirty="0"/>
              <a:t> </a:t>
            </a:r>
            <a:endParaRPr lang="ru-RU" sz="900" dirty="0"/>
          </a:p>
          <a:p>
            <a:r>
              <a:rPr lang="ru-RU" sz="900" b="1" dirty="0"/>
              <a:t>ОПРЕДЕЛЕНИЕ</a:t>
            </a:r>
            <a:endParaRPr lang="ru-RU" sz="900" dirty="0"/>
          </a:p>
          <a:p>
            <a:r>
              <a:rPr lang="ru-RU" sz="900" b="1" dirty="0"/>
              <a:t>о вызове лица по делу об административном правонарушении № _____</a:t>
            </a:r>
            <a:endParaRPr lang="ru-RU" sz="900" dirty="0"/>
          </a:p>
          <a:p>
            <a:r>
              <a:rPr lang="ru-RU" sz="900" b="1" dirty="0"/>
              <a:t> </a:t>
            </a:r>
            <a:endParaRPr lang="ru-RU" sz="900" dirty="0"/>
          </a:p>
          <a:p>
            <a:r>
              <a:rPr lang="ru-RU" sz="900" dirty="0"/>
              <a:t>"___" ____________ 201_ г.                                  ______________________</a:t>
            </a:r>
          </a:p>
          <a:p>
            <a:r>
              <a:rPr lang="ru-RU" sz="900" i="1" dirty="0"/>
              <a:t>                                                                         (место вынесения определения)</a:t>
            </a:r>
            <a:endParaRPr lang="ru-RU" sz="900" dirty="0"/>
          </a:p>
          <a:p>
            <a:r>
              <a:rPr lang="ru-RU" sz="900" dirty="0"/>
              <a:t> </a:t>
            </a:r>
          </a:p>
          <a:p>
            <a:r>
              <a:rPr lang="ru-RU" sz="900" dirty="0"/>
              <a:t>Административная комиссия ________________________________________</a:t>
            </a:r>
          </a:p>
          <a:p>
            <a:r>
              <a:rPr lang="ru-RU" sz="900" i="1" dirty="0"/>
              <a:t>                                              </a:t>
            </a:r>
            <a:r>
              <a:rPr lang="ru-RU" sz="900" i="1" dirty="0" smtClean="0"/>
              <a:t>(</a:t>
            </a:r>
            <a:r>
              <a:rPr lang="ru-RU" sz="900" i="1" dirty="0"/>
              <a:t>указывается наименование муниципального образования)</a:t>
            </a:r>
            <a:endParaRPr lang="ru-RU" sz="900" dirty="0"/>
          </a:p>
          <a:p>
            <a:r>
              <a:rPr lang="ru-RU" sz="900" dirty="0"/>
              <a:t>в составе: _________________________________________________________</a:t>
            </a:r>
          </a:p>
          <a:p>
            <a:r>
              <a:rPr lang="ru-RU" sz="900" dirty="0"/>
              <a:t>рассмотрев материалы дела об административном правонарушении № _____,</a:t>
            </a:r>
          </a:p>
          <a:p>
            <a:r>
              <a:rPr lang="ru-RU" sz="900" dirty="0"/>
              <a:t>возбужденного в отношении _________________________________________</a:t>
            </a:r>
          </a:p>
          <a:p>
            <a:r>
              <a:rPr lang="ru-RU" sz="900" i="1" dirty="0"/>
              <a:t>                                              </a:t>
            </a:r>
            <a:r>
              <a:rPr lang="ru-RU" sz="900" i="1" dirty="0" smtClean="0"/>
              <a:t>(</a:t>
            </a:r>
            <a:r>
              <a:rPr lang="ru-RU" sz="900" i="1" dirty="0"/>
              <a:t>указывается лицо, в отношении которого возбуждено производство по делу)</a:t>
            </a:r>
            <a:endParaRPr lang="ru-RU" sz="900" dirty="0"/>
          </a:p>
          <a:p>
            <a:r>
              <a:rPr lang="ru-RU" sz="900" dirty="0"/>
              <a:t>по факту совершения административного правонарушения, предусмотренного   частью ___ статьи  _____ Закона  Оренбургской области от 1 октября 2003 года   № 89/55-III-ОЗ «Об административных правонарушениях в Оренбургской области», установила необходимость вызова лиц(а) ___________________________________________________________</a:t>
            </a:r>
          </a:p>
          <a:p>
            <a:r>
              <a:rPr lang="ru-RU" sz="900" i="1" dirty="0"/>
              <a:t>              (указывается лицо (лица), предусмотренное(</a:t>
            </a:r>
            <a:r>
              <a:rPr lang="ru-RU" sz="900" i="1" dirty="0" err="1"/>
              <a:t>ые</a:t>
            </a:r>
            <a:r>
              <a:rPr lang="ru-RU" sz="900" i="1" dirty="0"/>
              <a:t>) статьями 25.1, 25.2, 25.3, 25.4, 25.5, 25.8, 25.9, 25.10 КоАП РФ)</a:t>
            </a:r>
            <a:endParaRPr lang="ru-RU" sz="900" dirty="0"/>
          </a:p>
          <a:p>
            <a:r>
              <a:rPr lang="ru-RU" sz="900" dirty="0"/>
              <a:t> </a:t>
            </a:r>
          </a:p>
          <a:p>
            <a:r>
              <a:rPr lang="ru-RU" sz="900" dirty="0"/>
              <a:t>Руководствуясь статьей 29.4   Кодекса Российской Федерации об административных правонарушениях,</a:t>
            </a:r>
          </a:p>
          <a:p>
            <a:r>
              <a:rPr lang="ru-RU" sz="900" dirty="0"/>
              <a:t> </a:t>
            </a:r>
          </a:p>
          <a:p>
            <a:r>
              <a:rPr lang="ru-RU" sz="900" b="1" dirty="0"/>
              <a:t>ОПРЕДЕЛИЛА:</a:t>
            </a:r>
            <a:endParaRPr lang="ru-RU" sz="900" dirty="0"/>
          </a:p>
          <a:p>
            <a:r>
              <a:rPr lang="ru-RU" sz="900" dirty="0"/>
              <a:t>__________________________________________________________________</a:t>
            </a:r>
          </a:p>
          <a:p>
            <a:r>
              <a:rPr lang="ru-RU" sz="900" i="1" dirty="0"/>
              <a:t>(указывается лицо (лица), предусмотренное(</a:t>
            </a:r>
            <a:r>
              <a:rPr lang="ru-RU" sz="900" i="1" dirty="0" err="1"/>
              <a:t>ые</a:t>
            </a:r>
            <a:r>
              <a:rPr lang="ru-RU" sz="900" i="1" dirty="0"/>
              <a:t>) статьями 25.1, 25.2, 25.3, 25.4, 25.5, 25.8, 25.9, 25.10 КоАП РФ)</a:t>
            </a:r>
            <a:endParaRPr lang="ru-RU" sz="900" dirty="0"/>
          </a:p>
          <a:p>
            <a:r>
              <a:rPr lang="ru-RU" sz="900" dirty="0"/>
              <a:t> </a:t>
            </a:r>
          </a:p>
          <a:p>
            <a:r>
              <a:rPr lang="ru-RU" sz="900" dirty="0"/>
              <a:t>явиться в «___» час. «___» мин. «___» _____________201_г. </a:t>
            </a:r>
          </a:p>
          <a:p>
            <a:r>
              <a:rPr lang="ru-RU" sz="900" dirty="0"/>
              <a:t>по адресу: ___________________________________________________ кабинет № _____________ тел. ____________ </a:t>
            </a:r>
          </a:p>
          <a:p>
            <a:r>
              <a:rPr lang="ru-RU" sz="900" dirty="0"/>
              <a:t>для __________________________________</a:t>
            </a:r>
          </a:p>
          <a:p>
            <a:r>
              <a:rPr lang="ru-RU" sz="900" baseline="-25000" dirty="0" smtClean="0"/>
              <a:t>(подписания </a:t>
            </a:r>
            <a:r>
              <a:rPr lang="ru-RU" sz="900" baseline="-25000" dirty="0"/>
              <a:t>протокола, составленного по материалам, представленных членом административной  комиссии, из полиции, или </a:t>
            </a:r>
            <a:r>
              <a:rPr lang="ru-RU" sz="900" baseline="-25000" dirty="0" err="1" smtClean="0"/>
              <a:t>др.органов</a:t>
            </a:r>
            <a:r>
              <a:rPr lang="ru-RU" sz="900" baseline="-25000" dirty="0" smtClean="0"/>
              <a:t>)</a:t>
            </a:r>
            <a:endParaRPr lang="ru-RU" sz="900" b="1" baseline="-25000" dirty="0" smtClean="0"/>
          </a:p>
          <a:p>
            <a:endParaRPr lang="ru-RU" sz="900" b="1" dirty="0" smtClean="0"/>
          </a:p>
          <a:p>
            <a:r>
              <a:rPr lang="ru-RU" sz="900" b="1" dirty="0" smtClean="0"/>
              <a:t>Председатель</a:t>
            </a:r>
            <a:endParaRPr lang="ru-RU" sz="900" dirty="0"/>
          </a:p>
          <a:p>
            <a:r>
              <a:rPr lang="ru-RU" sz="900" b="1" dirty="0"/>
              <a:t>административной комиссии</a:t>
            </a:r>
            <a:r>
              <a:rPr lang="ru-RU" sz="900" dirty="0"/>
              <a:t>______________           ____________________</a:t>
            </a:r>
          </a:p>
          <a:p>
            <a:r>
              <a:rPr lang="ru-RU" sz="900" i="1" dirty="0"/>
              <a:t>                                                          (подпись)              </a:t>
            </a:r>
            <a:r>
              <a:rPr lang="ru-RU" sz="900" i="1" dirty="0" smtClean="0"/>
              <a:t>(</a:t>
            </a:r>
            <a:r>
              <a:rPr lang="ru-RU" sz="900" i="1" dirty="0"/>
              <a:t>расшифровка подписи</a:t>
            </a:r>
            <a:r>
              <a:rPr lang="ru-RU" sz="900" i="1" dirty="0" smtClean="0"/>
              <a:t>)</a:t>
            </a:r>
          </a:p>
          <a:p>
            <a:endParaRPr lang="ru-RU" sz="900" i="1" dirty="0"/>
          </a:p>
          <a:p>
            <a:endParaRPr lang="ru-RU" sz="900" i="1" dirty="0" smtClean="0"/>
          </a:p>
          <a:p>
            <a:r>
              <a:rPr lang="ru-RU" sz="900" dirty="0"/>
              <a:t>Ответственный секретарь административной комиссии ХХХХХХХ (</a:t>
            </a:r>
            <a:r>
              <a:rPr lang="ru-RU" sz="900" dirty="0" err="1"/>
              <a:t>фио</a:t>
            </a:r>
            <a:r>
              <a:rPr lang="ru-RU" sz="900" dirty="0"/>
              <a:t>) </a:t>
            </a:r>
          </a:p>
          <a:p>
            <a:r>
              <a:rPr lang="ru-RU" sz="900" dirty="0"/>
              <a:t>Контактные номера телефонов составителя протокола: ХХХХХ</a:t>
            </a:r>
          </a:p>
          <a:p>
            <a:endParaRPr lang="ru-RU" sz="900" i="1" dirty="0" smtClean="0"/>
          </a:p>
          <a:p>
            <a:endParaRPr lang="ru-RU" sz="900" i="1" dirty="0"/>
          </a:p>
          <a:p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1725609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8280920" cy="59046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/>
            <a:endParaRPr lang="ru-RU" sz="1000" b="1" dirty="0" smtClean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 smtClean="0"/>
          </a:p>
          <a:p>
            <a:pPr hangingPunct="0"/>
            <a:endParaRPr lang="ru-RU" sz="1000" b="1" dirty="0"/>
          </a:p>
          <a:p>
            <a:pPr hangingPunct="0"/>
            <a:endParaRPr lang="ru-RU" sz="1000" b="1" dirty="0"/>
          </a:p>
          <a:p>
            <a:pPr hangingPunct="0"/>
            <a:r>
              <a:rPr lang="ru-RU" sz="1000" b="1" dirty="0" smtClean="0">
                <a:solidFill>
                  <a:schemeClr val="tx1"/>
                </a:solidFill>
              </a:rPr>
              <a:t>АДМИНИСТРАТИВНАЯ </a:t>
            </a:r>
            <a:r>
              <a:rPr lang="ru-RU" sz="1000" b="1" dirty="0">
                <a:solidFill>
                  <a:schemeClr val="tx1"/>
                </a:solidFill>
              </a:rPr>
              <a:t>КОМИССИЯ</a:t>
            </a:r>
            <a:endParaRPr lang="ru-RU" sz="1000" dirty="0">
              <a:solidFill>
                <a:schemeClr val="tx1"/>
              </a:solidFill>
            </a:endParaRPr>
          </a:p>
          <a:p>
            <a:pPr hangingPunct="0"/>
            <a:r>
              <a:rPr lang="ru-RU" sz="1000" b="1" baseline="-25000" dirty="0" smtClean="0">
                <a:solidFill>
                  <a:schemeClr val="tx1"/>
                </a:solidFill>
              </a:rPr>
              <a:t>(</a:t>
            </a:r>
            <a:r>
              <a:rPr lang="ru-RU" sz="1000" b="1" baseline="-25000" dirty="0">
                <a:solidFill>
                  <a:schemeClr val="tx1"/>
                </a:solidFill>
              </a:rPr>
              <a:t>наименование муниципального образования)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i="1" dirty="0">
                <a:solidFill>
                  <a:schemeClr val="tx1"/>
                </a:solidFill>
              </a:rPr>
              <a:t>  </a:t>
            </a:r>
            <a:r>
              <a:rPr lang="ru-RU" sz="1000" i="1" dirty="0" smtClean="0">
                <a:solidFill>
                  <a:schemeClr val="tx1"/>
                </a:solidFill>
              </a:rPr>
              <a:t>                                             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b="1" dirty="0">
                <a:solidFill>
                  <a:schemeClr val="tx1"/>
                </a:solidFill>
              </a:rPr>
              <a:t>И З В Е Щ Е Н И Е</a:t>
            </a:r>
          </a:p>
          <a:p>
            <a:r>
              <a:rPr lang="ru-RU" sz="1000" dirty="0">
                <a:solidFill>
                  <a:schemeClr val="tx1"/>
                </a:solidFill>
              </a:rPr>
              <a:t>по делу об административном правонарушении № ________</a:t>
            </a:r>
          </a:p>
          <a:p>
            <a:r>
              <a:rPr lang="ru-RU" sz="1000" dirty="0">
                <a:solidFill>
                  <a:schemeClr val="tx1"/>
                </a:solidFill>
              </a:rPr>
              <a:t>  </a:t>
            </a:r>
            <a:r>
              <a:rPr lang="ru-RU" sz="1000" dirty="0" smtClean="0">
                <a:solidFill>
                  <a:schemeClr val="tx1"/>
                </a:solidFill>
              </a:rPr>
              <a:t>   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dirty="0">
                <a:solidFill>
                  <a:schemeClr val="tx1"/>
                </a:solidFill>
              </a:rPr>
              <a:t>Куда _____________________________________________________</a:t>
            </a:r>
          </a:p>
          <a:p>
            <a:r>
              <a:rPr lang="ru-RU" sz="1000" dirty="0">
                <a:solidFill>
                  <a:schemeClr val="tx1"/>
                </a:solidFill>
              </a:rPr>
              <a:t>Кому _____________________________________________________</a:t>
            </a:r>
          </a:p>
          <a:p>
            <a:r>
              <a:rPr lang="ru-RU" sz="1000" dirty="0">
                <a:solidFill>
                  <a:schemeClr val="tx1"/>
                </a:solidFill>
              </a:rPr>
              <a:t>Административная  </a:t>
            </a:r>
            <a:r>
              <a:rPr lang="ru-RU" sz="1000" dirty="0" smtClean="0">
                <a:solidFill>
                  <a:schemeClr val="tx1"/>
                </a:solidFill>
              </a:rPr>
              <a:t>комиссия вызывает </a:t>
            </a:r>
            <a:r>
              <a:rPr lang="ru-RU" sz="1000" dirty="0">
                <a:solidFill>
                  <a:schemeClr val="tx1"/>
                </a:solidFill>
              </a:rPr>
              <a:t>Вас в качестве ______________________________________</a:t>
            </a:r>
          </a:p>
          <a:p>
            <a:r>
              <a:rPr lang="ru-RU" sz="1000" dirty="0">
                <a:solidFill>
                  <a:schemeClr val="tx1"/>
                </a:solidFill>
              </a:rPr>
              <a:t> </a:t>
            </a:r>
          </a:p>
          <a:p>
            <a:r>
              <a:rPr lang="ru-RU" sz="1000" dirty="0">
                <a:solidFill>
                  <a:schemeClr val="tx1"/>
                </a:solidFill>
              </a:rPr>
              <a:t>К _____ час,  «______» _______________________ 20___ года</a:t>
            </a:r>
          </a:p>
          <a:p>
            <a:r>
              <a:rPr lang="ru-RU" sz="1000" dirty="0">
                <a:solidFill>
                  <a:schemeClr val="tx1"/>
                </a:solidFill>
              </a:rPr>
              <a:t>По адресу __________________________________________, </a:t>
            </a:r>
          </a:p>
          <a:p>
            <a:r>
              <a:rPr lang="ru-RU" sz="1000" dirty="0">
                <a:solidFill>
                  <a:schemeClr val="tx1"/>
                </a:solidFill>
              </a:rPr>
              <a:t> </a:t>
            </a:r>
          </a:p>
          <a:p>
            <a:r>
              <a:rPr lang="ru-RU" sz="1000" dirty="0">
                <a:solidFill>
                  <a:schemeClr val="tx1"/>
                </a:solidFill>
              </a:rPr>
              <a:t>по делу о нарушении по статье___ Закона Оренбургской области от 1 октября 2003 года № 89/55-III-ОЗ «Об административных правонарушениях в Оренбургской области»»  </a:t>
            </a:r>
          </a:p>
          <a:p>
            <a:r>
              <a:rPr lang="ru-RU" sz="1000" dirty="0">
                <a:solidFill>
                  <a:schemeClr val="tx1"/>
                </a:solidFill>
              </a:rPr>
              <a:t> Представителям  физических и юридических лиц необходимо иметь при себе: паспорт,  доверенность  на  представление  интересов  доверенного  лица, на участие   в   качестве   защитника  (представителя)  доверенного  лица  при составлении  протокола об административном правонарушении и совершения иных процессуальных  действий,  предусмотренных Кодексом Российской Федерации об административных   правонарушениях;   почтовые   и   банковские   реквизиты доверенного лица. В случае неявки лица, в отношении которого ведется производство по делу об  административном  правонарушении, законного представителя или защитника юридического  лица  при  отсутствии  от  них  ходатайства  о переносе срока рассмотрения  дела  в  соответствии  с ч. 2 статьи 25.1  КоАП  РФ  дело об административном правонарушении может быть рассмотрено в их отсутствии. В  случае  признания обязательным участия лица при рассмотрении дела об административном  правонарушении при отсутствии уважительных причин неявки, подтвержденных документально, лицо может быть подвергнуто приводу.</a:t>
            </a:r>
          </a:p>
          <a:p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b="1" dirty="0">
                <a:solidFill>
                  <a:schemeClr val="tx1"/>
                </a:solidFill>
              </a:rPr>
              <a:t>Ответственный секретарь 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b="1" dirty="0">
                <a:solidFill>
                  <a:schemeClr val="tx1"/>
                </a:solidFill>
              </a:rPr>
              <a:t>административной комиссии  ____________         __________________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dirty="0">
                <a:solidFill>
                  <a:schemeClr val="tx1"/>
                </a:solidFill>
              </a:rPr>
              <a:t>                                                                               </a:t>
            </a:r>
            <a:r>
              <a:rPr lang="ru-RU" sz="1000" i="1" dirty="0">
                <a:solidFill>
                  <a:schemeClr val="tx1"/>
                </a:solidFill>
              </a:rPr>
              <a:t>        (подпись)                                 (расшифровка подписи)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dirty="0">
                <a:solidFill>
                  <a:schemeClr val="tx1"/>
                </a:solidFill>
              </a:rPr>
              <a:t>М.П.</a:t>
            </a:r>
          </a:p>
          <a:p>
            <a:r>
              <a:rPr lang="ru-RU" sz="1000" dirty="0">
                <a:solidFill>
                  <a:schemeClr val="tx1"/>
                </a:solidFill>
              </a:rPr>
              <a:t>----------------------------------------------------------------------------------------------------</a:t>
            </a:r>
          </a:p>
          <a:p>
            <a:r>
              <a:rPr lang="ru-RU" sz="1000" dirty="0">
                <a:solidFill>
                  <a:schemeClr val="tx1"/>
                </a:solidFill>
              </a:rPr>
              <a:t>(линия отреза)</a:t>
            </a:r>
          </a:p>
          <a:p>
            <a:r>
              <a:rPr lang="ru-RU" sz="1000" dirty="0">
                <a:solidFill>
                  <a:schemeClr val="tx1"/>
                </a:solidFill>
              </a:rPr>
              <a:t> </a:t>
            </a:r>
            <a:r>
              <a:rPr lang="ru-RU" sz="1000" b="1" dirty="0" smtClean="0">
                <a:solidFill>
                  <a:schemeClr val="tx1"/>
                </a:solidFill>
              </a:rPr>
              <a:t>Расписка </a:t>
            </a:r>
            <a:r>
              <a:rPr lang="ru-RU" sz="1000" b="1" dirty="0">
                <a:solidFill>
                  <a:schemeClr val="tx1"/>
                </a:solidFill>
              </a:rPr>
              <a:t>в получении извещения 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dirty="0">
                <a:solidFill>
                  <a:schemeClr val="tx1"/>
                </a:solidFill>
              </a:rPr>
              <a:t>Извещение получил         ___________________________________________</a:t>
            </a:r>
          </a:p>
          <a:p>
            <a:r>
              <a:rPr lang="ru-RU" sz="1000" i="1" dirty="0">
                <a:solidFill>
                  <a:schemeClr val="tx1"/>
                </a:solidFill>
              </a:rPr>
              <a:t>  </a:t>
            </a:r>
            <a:r>
              <a:rPr lang="ru-RU" sz="1000" i="1" dirty="0" smtClean="0">
                <a:solidFill>
                  <a:schemeClr val="tx1"/>
                </a:solidFill>
              </a:rPr>
              <a:t>                                                     </a:t>
            </a:r>
            <a:r>
              <a:rPr lang="ru-RU" sz="1000" i="1" dirty="0">
                <a:solidFill>
                  <a:schemeClr val="tx1"/>
                </a:solidFill>
              </a:rPr>
              <a:t>( фамилия, </a:t>
            </a:r>
            <a:r>
              <a:rPr lang="ru-RU" sz="1000" i="1" dirty="0" err="1">
                <a:solidFill>
                  <a:schemeClr val="tx1"/>
                </a:solidFill>
              </a:rPr>
              <a:t>и.о</a:t>
            </a:r>
            <a:r>
              <a:rPr lang="ru-RU" sz="1000" i="1" dirty="0">
                <a:solidFill>
                  <a:schemeClr val="tx1"/>
                </a:solidFill>
              </a:rPr>
              <a:t>.,  )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000" dirty="0">
                <a:solidFill>
                  <a:schemeClr val="tx1"/>
                </a:solidFill>
              </a:rPr>
              <a:t>_______________       ______________________     </a:t>
            </a:r>
          </a:p>
          <a:p>
            <a:r>
              <a:rPr lang="ru-RU" sz="1000" i="1" dirty="0">
                <a:solidFill>
                  <a:schemeClr val="tx1"/>
                </a:solidFill>
              </a:rPr>
              <a:t>       (дата)                                                                     (подпись)</a:t>
            </a:r>
            <a:endParaRPr lang="ru-RU" sz="1000" dirty="0">
              <a:solidFill>
                <a:schemeClr val="tx1"/>
              </a:solidFill>
            </a:endParaRPr>
          </a:p>
          <a:p>
            <a:r>
              <a:rPr lang="ru-RU" sz="1200" dirty="0">
                <a:solidFill>
                  <a:schemeClr val="tx1"/>
                </a:solidFill>
              </a:rPr>
              <a:t> </a:t>
            </a:r>
          </a:p>
          <a:p>
            <a:pPr hangingPunct="0"/>
            <a:r>
              <a:rPr lang="ru-RU" sz="1200" b="1" dirty="0">
                <a:solidFill>
                  <a:schemeClr val="tx1"/>
                </a:solidFill>
              </a:rPr>
              <a:t> </a:t>
            </a:r>
            <a:endParaRPr lang="ru-RU" sz="1200" dirty="0">
              <a:solidFill>
                <a:schemeClr val="tx1"/>
              </a:solidFill>
            </a:endParaRPr>
          </a:p>
          <a:p>
            <a:pPr hangingPunct="0"/>
            <a:r>
              <a:rPr lang="ru-RU" sz="1200" b="1" dirty="0">
                <a:solidFill>
                  <a:schemeClr val="tx1"/>
                </a:solidFill>
              </a:rPr>
              <a:t> </a:t>
            </a:r>
            <a:endParaRPr lang="ru-RU" sz="1200" dirty="0">
              <a:solidFill>
                <a:schemeClr val="tx1"/>
              </a:solidFill>
            </a:endParaRPr>
          </a:p>
          <a:p>
            <a:pPr hangingPunct="0"/>
            <a:r>
              <a:rPr lang="ru-RU" sz="1200" b="1" dirty="0"/>
              <a:t> </a:t>
            </a:r>
            <a:endParaRPr lang="ru-RU" sz="1200" dirty="0"/>
          </a:p>
          <a:p>
            <a:pPr hangingPunct="0"/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624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" y="489857"/>
            <a:ext cx="8136904" cy="19310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 hangingPunct="0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являются существенными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такие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протокола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восполнены при рассмотрении дела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существу. Не являются существенными и не несут последствий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орфографические ошибки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тексте протокола, если, конечно, это не ошибки в фамилия, а также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установленных сроков составления протокола об административном правонарушении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протокола для рассмотрения должностному лицу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поскольку эти сроки не являются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пресекательными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протокола в отсутствие лица,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отношении которого возбуждено дело об административном правонарушении,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этому лицу было надлежащим образом сообщено о времени и месте его составления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но оно не явилось в назначенный срок и не уведомило о причинах неявки или причины неявки были признаны неуважительными.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57200" y="2636912"/>
            <a:ext cx="8136904" cy="3816424"/>
          </a:xfrm>
          <a:prstGeom prst="round2Diag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составления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протокола: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hangingPunct="0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Ознакомить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в отношении которого ведется дело об административном правонарушении, с протоколом. </a:t>
            </a:r>
          </a:p>
          <a:p>
            <a:pPr lvl="0" indent="457200" hangingPunct="0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Получить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лица, на которое составлен протокол, объяснения и замечания по содержанию протокола, которые приложить к протоколу.</a:t>
            </a:r>
          </a:p>
          <a:p>
            <a:pPr lvl="0" indent="457200" hangingPunct="0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Подписать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члену комиссии, составившему его</a:t>
            </a:r>
          </a:p>
          <a:p>
            <a:pPr lvl="0" indent="457200" hangingPunct="0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Подписать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 лицом, в отношении которого ведется дело об административном правонарушении. </a:t>
            </a:r>
          </a:p>
          <a:p>
            <a:pPr indent="457200" hangingPunct="0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Вручить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копию протокола  под расписку указанному лицу. Также экземпляр получает потерпевший по делу, если таковой имеется. Если лицо, в отношении которого составляется протокол, при этом событии не присутствует, ему высылается экземпляр протокола по почте. Законом отведено на это 3 дня.</a:t>
            </a:r>
          </a:p>
          <a:p>
            <a:pPr indent="457200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отказа от подписания протокола лицом, в отношении которого ведется дело об административном правонарушении, в протоколе сделать соответствующую запись. Разъяснить данному лицу, что  отказ от подписания протокола лицом, в отношении которого ведется дело об административном правонарушении, впоследствии не является препятствием для рассмотрения дела об административном правонарушении.</a:t>
            </a:r>
          </a:p>
        </p:txBody>
      </p:sp>
    </p:spTree>
    <p:extLst>
      <p:ext uri="{BB962C8B-B14F-4D97-AF65-F5344CB8AC3E}">
        <p14:creationId xmlns:p14="http://schemas.microsoft.com/office/powerpoint/2010/main" val="1521993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208912" cy="26642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Ответственному секретарю административной комиссии необходимо проанализировать поступившие в административную комиссию протоколы об административных правонарушениях. В случае обнаружения в них недостатков следует возвратить протокол должностному лицу, его составившему, для устранения недостатков.</a:t>
            </a:r>
          </a:p>
          <a:p>
            <a:pPr indent="457200"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ч. 3 ст. 28. КоАП РФ в случае, если протокол об административном правонарушении и другие материалы дела составлены неправильно, либо отмечена  неполнота представленных материалов, которая не может быть восполнена при рассмотрении дела, административная комиссия выносит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 возвращении протокола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административном правонарушении и других материалов дела в орган, должностному лицу, которые составили протокол, для устранения недостатков (п. 4 ч. 1 ст. 29.4 КоАП РФ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5556" y="3573016"/>
            <a:ext cx="7992888" cy="23402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ч. 3 ст. 28.8 КоАП РФ недостатки протокола и других материалов дела об административном правонарушении устраняются в срок не более трех суток со дня их поступления (получения) от административных комиссий. Материалы дела об административном правонарушении с внесенными в них изменениями и дополнениями возвращаются в административную комиссию в течение суток со дня устранения соответствующих</a:t>
            </a:r>
          </a:p>
        </p:txBody>
      </p:sp>
    </p:spTree>
    <p:extLst>
      <p:ext uri="{BB962C8B-B14F-4D97-AF65-F5344CB8AC3E}">
        <p14:creationId xmlns:p14="http://schemas.microsoft.com/office/powerpoint/2010/main" val="2670034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404664"/>
            <a:ext cx="8352928" cy="604867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2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(наименование муниципального образования)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возвращении материалов дела об административном правонарушении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___________                                                         «____» ______ 20__ года</a:t>
            </a:r>
          </a:p>
          <a:p>
            <a:pPr hangingPunct="0"/>
            <a:r>
              <a:rPr lang="ru-RU" sz="1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(место оформления)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hangingPunct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комиссия в составе: _________________________</a:t>
            </a:r>
          </a:p>
          <a:p>
            <a:pPr hangingPunct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________________________________________________________________________________________________________________________________________________________________________________________________,</a:t>
            </a:r>
          </a:p>
          <a:p>
            <a:pPr hangingPunct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рассмотрев материалы дела об административном правонарушении в отношении ____________________________________, совершившего административное правонарушение, ответственность за которое предусмотрена по ч. ___ ст. _____ Закона Оренбургской области от 1 октября 2003 года   № 89/55-III-ОЗ «Об административных правонарушениях в Оренбургской области» </a:t>
            </a:r>
          </a:p>
          <a:p>
            <a:pPr hangingPunct="0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УСТАНОВИЛА: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материалах дела отсутствует __________________________________</a:t>
            </a:r>
          </a:p>
          <a:p>
            <a:pPr hangingPunct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_____________________________________________________________.На основании вышеизложенного и руководствуясь п. 4. ч.1 ст. 29.4 КоАП РФ,</a:t>
            </a:r>
          </a:p>
          <a:p>
            <a:pPr hangingPunct="0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ОПРЕДЕЛИЛА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hangingPunct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Возвратить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должностное лицо, орган представивший протокол)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материалы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 об административном правонарушении в отношении ________________________________________________  для устранения выявленных недостатков.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административной комиссии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_________                        _______________ </a:t>
            </a:r>
          </a:p>
          <a:p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    </a:t>
            </a:r>
            <a:r>
              <a:rPr lang="ru-RU" sz="12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(подпись)                                                        (расшифровка подписи)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</a:rPr>
              <a:t>(Выносится </a:t>
            </a:r>
            <a:r>
              <a:rPr lang="ru-RU" sz="1200" dirty="0">
                <a:solidFill>
                  <a:schemeClr val="tx1"/>
                </a:solidFill>
              </a:rPr>
              <a:t>в процессе подготовки к заседанию административной </a:t>
            </a:r>
            <a:r>
              <a:rPr lang="ru-RU" sz="1200" dirty="0" smtClean="0">
                <a:solidFill>
                  <a:schemeClr val="tx1"/>
                </a:solidFill>
              </a:rPr>
              <a:t>комиссии)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03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54726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КоАП РФ предусматривает возможность прекращения производства по делу об административном правонарушении до передачи дела на рассмотрение по существу. Так, в соответствии с ч. 1 ст. 28.9 КоАП РФ при наличии хотя бы одного из обстоятельств, перечисленных в ст. 24.5 КоАП РФ (обстоятельства, исключающие производство по делу об административном правонарушении), административные комиссии, в производстве которых находится дело об административном правонарушении, выносят постановление о прекращении производства по делу об административном правонарушении с соблюдением требований к постановлению, предусмотренных ст. 29.10 КоАП РФ.</a:t>
            </a:r>
          </a:p>
        </p:txBody>
      </p:sp>
    </p:spTree>
    <p:extLst>
      <p:ext uri="{BB962C8B-B14F-4D97-AF65-F5344CB8AC3E}">
        <p14:creationId xmlns:p14="http://schemas.microsoft.com/office/powerpoint/2010/main" val="2727062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2161" y="404664"/>
            <a:ext cx="8280920" cy="600283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КОМИССИЯ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</a:t>
            </a:r>
          </a:p>
          <a:p>
            <a:pPr hangingPunct="0"/>
            <a:r>
              <a:rPr lang="ru-RU" sz="10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(наименование муниципального образования)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№_____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прекращении производства по делу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административном правонарушении № _______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«_____» ____________20___г.                                               _______________                                   </a:t>
            </a:r>
          </a:p>
          <a:p>
            <a:pPr hangingPunct="0"/>
            <a:r>
              <a:rPr lang="ru-RU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(место  рассмотрения дела)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комиссия  в составе: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__________________________________________, рассмотрев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 об административном правонарушении, возбужденное протоколом от "__" __________ 20__ г. № ______, в отношении ____________________________________</a:t>
            </a:r>
          </a:p>
          <a:p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</a:t>
            </a:r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(указывается лицо, в отношении которого возбуждено производство по делу)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факту совершения административного правонарушения, предусмотренного  частью ____ статьи _____ Закона   Оренбургской области от 1 октября 2003 года   № 89/55-III-ОЗ «Об административных правонарушениях в Оренбургской области» </a:t>
            </a:r>
          </a:p>
          <a:p>
            <a:pPr hangingPunct="0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УСТАНОВИЛА:</a:t>
            </a:r>
          </a:p>
          <a:p>
            <a:pPr hangingPunct="0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________________________________________________________________</a:t>
            </a:r>
          </a:p>
          <a:p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(указываются обстоятельства дела и мотивы,  в соответствии с которыми дело подлежит прекращению)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изложенного и руководствуясь статьями 24.5, 28.9 либо/ 24.5,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ч.ч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1, 1.1 ст. 29.9/ либо 2.9, 24.5,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ч.ч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1, 1.1 ст. 29.9 Кодекса Российской Федерации об административных правонарушениях,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ПОСТАНОВИЛА: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Производство по делу об административном правонарушении №____, возбужденному в отношении   _______________________________________,</a:t>
            </a:r>
          </a:p>
          <a:p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(указывается лицо, в отношении которого возбуждено производство по делу)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прекратить в связи ________________________________________________.</a:t>
            </a:r>
          </a:p>
          <a:p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(указывается основание, по которому прекращается дело)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_________________________ признать виновным в совершении правонарушения, предусмотренного частью ____ статьи _____ Закона Оренбургской области от 06.09.2004 № 1453/231-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-ОЗ «Об административных комиссиях в Оренбургской области»,  и учитывая малозначительность совершенного административного правонарушения объявить устное замечание.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постановление по делу об административном правонарушении может быть обжаловано лицами, указанными в </a:t>
            </a:r>
            <a:r>
              <a:rPr lang="ru-RU" sz="1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статьях 25.1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25.5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Кодекса Российской Федерации об административных правонарушениях, в установленном порядке. Жалоба на настоящее постановление может быть подана в течение 10 суток со дня вручения или получения копии постановления. Согласно части 1 статьи 31.1 КоАП РФ постановление по делу об административном правонарушении вступает в законную силу после истечения срока, установленного для обжалования постановления по делу об административном правонарушении, если указанное постановление не было обжаловано или опротестовано.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 административной комиссии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________ _______________ </a:t>
            </a:r>
          </a:p>
          <a:p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                                       </a:t>
            </a:r>
            <a:r>
              <a:rPr lang="ru-RU" sz="10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(подпись)                                                        (расшифровка подписи</a:t>
            </a:r>
            <a:r>
              <a:rPr lang="ru-RU" sz="1000" i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80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7200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Типичные ошибки при составлении протокола об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административном правонарушении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влекущие отмену постановлений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административных комиссий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привлечении к административной ответственности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467544" y="1340768"/>
            <a:ext cx="8208912" cy="2088232"/>
          </a:xfrm>
          <a:prstGeom prst="round2Diag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1. </a:t>
            </a:r>
            <a:r>
              <a:rPr lang="ru-RU" sz="10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Отсутствие в протоколе сведений о лице, в отношении которого возбуждено дело об административном правонарушении, или указание ошибочных сведений (искажение фамилии, имени, отчества и т. д.) — 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нарушение требований ч. 2 ст. 28.2 КоАП РФ.</a:t>
            </a:r>
          </a:p>
          <a:p>
            <a:pPr indent="457200" algn="just"/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Сведения о личности лица, в отношении которого составляется протокол, устанавливаются по имеющимся у него документам, удостоверяющим личность (паспорт гражданина, временное удостоверение личности  гражданина Российской Федерации, военный билет). В случае необходимости сведения могут быть проверены в миграционной службе УМВД, а также по месту жительства, учебы (работы). В протоколе должны также содержаться данные о документе или иные сведения, по которым личность гражданина была установлена  </a:t>
            </a:r>
          </a:p>
          <a:p>
            <a:pPr indent="457200" algn="just"/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Искажение сведений о личности физического лица, в отношении которого составлен протокол об административном правонарушении, исходя из анализа судебной практики, расценивается как ненадлежащее установление личности, а не как техническая ошибка. 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91275" y="3645024"/>
            <a:ext cx="8280920" cy="2808312"/>
          </a:xfrm>
          <a:prstGeom prst="round2Diag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/>
            <a:r>
              <a:rPr lang="ru-RU" sz="1000" b="1" dirty="0">
                <a:solidFill>
                  <a:schemeClr val="tx1"/>
                </a:solidFill>
              </a:rPr>
              <a:t>2. </a:t>
            </a:r>
            <a:r>
              <a:rPr lang="ru-RU" sz="1000" b="1" i="1" dirty="0">
                <a:solidFill>
                  <a:schemeClr val="tx1"/>
                </a:solidFill>
              </a:rPr>
              <a:t>Отсутствие в протоколе сведений о дате, времени и месте административного правонарушения — </a:t>
            </a:r>
            <a:r>
              <a:rPr lang="ru-RU" sz="1000" b="1" dirty="0">
                <a:solidFill>
                  <a:schemeClr val="tx1"/>
                </a:solidFill>
              </a:rPr>
              <a:t>нарушение требований ч. 2 ст. 28 КоАП РФ.</a:t>
            </a:r>
          </a:p>
          <a:p>
            <a:pPr indent="457200"/>
            <a:r>
              <a:rPr lang="ru-RU" sz="1000" dirty="0">
                <a:solidFill>
                  <a:schemeClr val="tx1"/>
                </a:solidFill>
              </a:rPr>
              <a:t>Установление точного времени и даты совершения административного правонарушения необходимо для отсчета срока давности привлечения к административной ответственности.</a:t>
            </a:r>
          </a:p>
          <a:p>
            <a:pPr indent="457200"/>
            <a:r>
              <a:rPr lang="ru-RU" sz="1000" dirty="0">
                <a:solidFill>
                  <a:schemeClr val="tx1"/>
                </a:solidFill>
              </a:rPr>
              <a:t>Фиксация в протоколе места совершения административного правонарушения является необходимым, поскольку по общему правилу дело об административном правонарушении рассматривается по месту его совершения (ст. 29.5 КоАП РФ).</a:t>
            </a:r>
          </a:p>
          <a:p>
            <a:pPr indent="457200"/>
            <a:r>
              <a:rPr lang="ru-RU" sz="1000" dirty="0">
                <a:solidFill>
                  <a:schemeClr val="tx1"/>
                </a:solidFill>
              </a:rPr>
              <a:t>Кроме того, по отдельным составам административных правонарушений место совершения правонарушения является обязательным признаком объективной стороны противоправного деяния, что имеет существенное значение для правильной квалификации состава административного правонарушения.</a:t>
            </a:r>
          </a:p>
          <a:p>
            <a:pPr indent="457200"/>
            <a:r>
              <a:rPr lang="ru-RU" sz="1000" dirty="0">
                <a:solidFill>
                  <a:schemeClr val="tx1"/>
                </a:solidFill>
              </a:rPr>
              <a:t>Например, в ч. 2 ст. 2 Закона Иркутской области от 30 декабря 2014 г. № 173-ОЗ «Об отдельных вопросах регулирования административной ответственности в области благоустройства территорий муниципальных образований Иркутской области» административная ответственность обусловлена размещением нестационарных торговых объектов в местах, не предусмотренных схемами размещения нестационарных торговых объектов, утвержденными органами местного самоуправления муниципальных образований.</a:t>
            </a:r>
          </a:p>
          <a:p>
            <a:pPr indent="457200"/>
            <a:r>
              <a:rPr lang="ru-RU" sz="1000" dirty="0">
                <a:solidFill>
                  <a:schemeClr val="tx1"/>
                </a:solidFill>
              </a:rPr>
              <a:t>В данном случае в протоколе об административном правонарушении должно быть зафиксировано конкретное место размещения такого объекта (улица, сквер и т. п.), позволяющее при рассмотрении дела по существу соотнести такое место со схемами размещения торговых объектов в муниципальном образовании.</a:t>
            </a:r>
          </a:p>
        </p:txBody>
      </p:sp>
    </p:spTree>
    <p:extLst>
      <p:ext uri="{BB962C8B-B14F-4D97-AF65-F5344CB8AC3E}">
        <p14:creationId xmlns:p14="http://schemas.microsoft.com/office/powerpoint/2010/main" val="234744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280920" cy="648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При выявлении признаков административного правонарушения: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1268760"/>
            <a:ext cx="8280920" cy="72008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r>
              <a:rPr lang="ru-RU" dirty="0" smtClean="0"/>
              <a:t>1</a:t>
            </a:r>
            <a:r>
              <a:rPr lang="ru-RU" b="1" dirty="0" smtClean="0"/>
              <a:t>. Установить </a:t>
            </a:r>
            <a:r>
              <a:rPr lang="ru-RU" b="1" dirty="0"/>
              <a:t>личность правонарушителя,</a:t>
            </a:r>
            <a:r>
              <a:rPr lang="ru-RU" dirty="0"/>
              <a:t> попросить документы, удостоверяющие его личность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36847" y="2276872"/>
            <a:ext cx="8208912" cy="792088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2) </a:t>
            </a:r>
            <a:r>
              <a:rPr lang="ru-RU" b="1" dirty="0"/>
              <a:t>Установить </a:t>
            </a:r>
            <a:r>
              <a:rPr lang="ru-RU" b="1" dirty="0" smtClean="0"/>
              <a:t>личность свидетелей </a:t>
            </a:r>
            <a:r>
              <a:rPr lang="ru-RU" dirty="0"/>
              <a:t>(если таковые имеются)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9929" y="3212976"/>
            <a:ext cx="8136904" cy="30243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3). </a:t>
            </a:r>
            <a:r>
              <a:rPr lang="ru-RU" b="1" dirty="0"/>
              <a:t>Определить обстоятельства, </a:t>
            </a:r>
            <a:r>
              <a:rPr lang="ru-RU" dirty="0"/>
              <a:t>подлежащие выяснению по делу:</a:t>
            </a:r>
          </a:p>
          <a:p>
            <a:r>
              <a:rPr lang="ru-RU" dirty="0"/>
              <a:t>    </a:t>
            </a:r>
            <a:r>
              <a:rPr lang="ru-RU" dirty="0" smtClean="0"/>
              <a:t> </a:t>
            </a:r>
            <a:r>
              <a:rPr lang="ru-RU" dirty="0"/>
              <a:t>наличие события административного правонарушения;</a:t>
            </a:r>
          </a:p>
          <a:p>
            <a:r>
              <a:rPr lang="ru-RU" dirty="0"/>
              <a:t>     лицо, совершившее противоправные действия;</a:t>
            </a:r>
          </a:p>
          <a:p>
            <a:r>
              <a:rPr lang="ru-RU" dirty="0"/>
              <a:t>     виновность лица в совершении административного правонарушения;</a:t>
            </a:r>
          </a:p>
          <a:p>
            <a:r>
              <a:rPr lang="ru-RU" dirty="0"/>
              <a:t>     обстоятельства, исключающие производство по делу об административном правонарушении;</a:t>
            </a:r>
          </a:p>
          <a:p>
            <a:r>
              <a:rPr lang="ru-RU" dirty="0"/>
              <a:t>     иные обстоятельства, имеющие значение для правильного разрешения дела, а также причины и условия совершения административного правонарушения.</a:t>
            </a:r>
          </a:p>
        </p:txBody>
      </p:sp>
    </p:spTree>
    <p:extLst>
      <p:ext uri="{BB962C8B-B14F-4D97-AF65-F5344CB8AC3E}">
        <p14:creationId xmlns:p14="http://schemas.microsoft.com/office/powerpoint/2010/main" val="3227796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467544" y="404664"/>
            <a:ext cx="8208912" cy="1008112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протоколе сведений, 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которыми можно решить вопрос о наличии или отсутствии в действиях лица, в отношении которого составлен протокол, обязательных </a:t>
            </a:r>
            <a:r>
              <a:rPr 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признаков состава административного правонарушения.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467544" y="1556792"/>
            <a:ext cx="8208912" cy="2664296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протоколе указания обстоятельств (сведений),которые могут являться доказательствами вины гражданина 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рассмотрении дела об административном правонарушении по существу.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ст. 26. 2 КоАП РФ доказательствами по делу об административном правонарушении являются любые фактические данные, на основании которых административная комиссия, в производстве которой находится дело, устанавливает наличие или отсутствие события административного правонарушения, виновность лица, привлекаемого к административной ответственности, а также иные обстоятельства, имеющие значение для правильного разрешения дела. Эти данные устанавливаются протоколом об административном правонарушении, иными материалами: объяснениями лица, в отношении которого ведется производство по делу об административном правонарушении, показаниями потерпевшего, свидетелей, и иными документами, а также показаниями специальных технических средств (фото).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67543" y="4365104"/>
            <a:ext cx="8180717" cy="2016224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протоколе описания события административного правонарушения (его внешнего проявления).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всего это происходит путем замены собственно описания конкретного деяния воспроизведением диспозиции нормы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Оренбургской области «Об административных правонарушениях в Оренбургской области».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описании события административного правонарушения должностным лицом, составляющим протокол, должно быть описано внешнее проявление противоправного действия (бездействия), т. е. в чем выразилось административное правонарушение и его конкретные последствия.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составлении протокола об административном правонарушении также рекомендуется избегать формулировок общего характера (например, нарушил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предписания закона области или правил, определенных на территории муниципального образования),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понятий оценочного характера (например, циничный; не соответствующий нормам общественной морали и т. п.).</a:t>
            </a:r>
          </a:p>
        </p:txBody>
      </p:sp>
    </p:spTree>
    <p:extLst>
      <p:ext uri="{BB962C8B-B14F-4D97-AF65-F5344CB8AC3E}">
        <p14:creationId xmlns:p14="http://schemas.microsoft.com/office/powerpoint/2010/main" val="2353561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95536" y="476672"/>
            <a:ext cx="8352928" cy="2088232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протоколе об административном правонарушении записи о разъяснении прав и обязанностей, а также объяснений и замечаний лица, в отношении которого он составлен (при наличии).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составлении протокола об административном правонарушении физическому лицу, в отношении которого возбуждено дело об административном правонарушении, а также иным участникам производства по делу (потерпевшим, свидетелям, понятым), разъясняются их права и обязанности, предусмотренные ст. 25.1—25.10 КоАП РФ, о чем делается запись в протоколе. Кроме того, им должна быть предоставлена возможность ознакомления с протоколом об административном правонарушении, а также возможность дать объяснения и замечания по его содержанию, которые прилагаются к протоколу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432655" y="2708920"/>
            <a:ext cx="8352928" cy="1656184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Отсутствие в протоколе подписи лица, в отношении которого составлен протокол об административном правонарушении, об ознакомлении с дополнениями, внесенными в данный протокол позже даты его непосредственного составления и подписания.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обстоятельство признается в судебной практике существенным процессуальным нарушением и служит основанием для отмены постановления об административном правонарушении о назначении административного наказания.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67544" y="4581128"/>
            <a:ext cx="8280920" cy="1728192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протоколе об административном правонарушении подписей лиц, которые в нем указаны.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об административном правонарушении должен быть подписан должностным лицом уполномоченного органа, его составившим, физическим лицом, в отношении которого возбуждено дело об административном правонарушении. В случае отказа физического лица от подписания протокола в нем делается соответствующая запись. </a:t>
            </a:r>
          </a:p>
        </p:txBody>
      </p:sp>
    </p:spTree>
    <p:extLst>
      <p:ext uri="{BB962C8B-B14F-4D97-AF65-F5344CB8AC3E}">
        <p14:creationId xmlns:p14="http://schemas.microsoft.com/office/powerpoint/2010/main" val="3186338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136904" cy="56886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ведении административного производства необходимо учитывать, что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пресекательным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давности привлечения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административной ответственности,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истечение которого влечет прекращение возбужденного производства по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делу.</a:t>
            </a:r>
          </a:p>
          <a:p>
            <a:pPr indent="457200"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Давность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к административной ответственности регламентируется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статьей 4.5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КоАП РФ.</a:t>
            </a:r>
          </a:p>
          <a:p>
            <a:pPr indent="457200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ч. 1 статьи 4.5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КоАП РФ по общему правилу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по делу об административном правонарушении не может быть вынесено по истечении двух месяцев со дня совершения административного правонарушени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я;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давности привлечения к ответственности исчисляется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общим правилам исчисления сроков -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дня, следующего за днем совершения административного правонарушения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 днем обнаружения правонарушения). В случае совершения административного правонарушения, выразившегося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бездействия, срок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к административной ответственности исчисляется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дня, следующего за последним днем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периода, предоставленного для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соответствующей обязанности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0754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813690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того, какой перечень сведений, необходимых для рассмотрения дела, известен должностному лицу, уполномоченному составлять протокол об административном правонарушении, на момент выявления правонарушения, законодателем предусмотрены следующие сроки составления протокола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457672" y="2188096"/>
            <a:ext cx="2314128" cy="3977208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1</a:t>
            </a: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составляется 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немедленно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месте совершения правонарушения (ч. 1 ст.28.5):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131840" y="2188096"/>
            <a:ext cx="5544616" cy="3761184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- протокол составляется в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2-х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суток с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момента составления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правонарушения. </a:t>
            </a:r>
          </a:p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будет составлен позже, чем в течение  2-х суток, это не будет являться существенным недостатком, так как указанные  сроки не являются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пресекательными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339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22446"/>
            <a:ext cx="936104" cy="595888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сведениям, которые могут быть выяснены в срок до двух суток с момента выявления административного правонарушения, с учетом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письма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таможенного комитета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17.05.2002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01-06/19136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применении статей 28.5, 27.11 Кодекса Российской Федерации об административных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правонарушениях» 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отнести следующие: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404664"/>
            <a:ext cx="7106851" cy="5760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некоторых обстоятельствах дела, отягчающих или смягчающих ответственность либо указывающих на малозначительность правонарушения (например, получение подтверждения о выдаче лицу документа, имеющего значение для правильного разрешения дела);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1124744"/>
            <a:ext cx="7084910" cy="280831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1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физическом лице, в отношении которого возбуждается дело (фамилия, имя, отчество, дата и место рождения, место работы и должность, место жительства, паспортные данные, размер его зарплаты или иного заработка, пенсии или стипендии - указанные сведения в случае признания лица виновным в совершении административного правонарушения в ходе рассмотрения дела позволят своевременно исполнить постановление о назначении административного наказания). Особое внимание следует уделить правильности написания сведений об иностранном физическом лице - информация, указанная на русском языке в доверенностях, документах, заполняемых им при въезде на территорию Российской Федерации, может не соответствовать фамилии и имени, указанным в иностранном паспорте, или быть искаженной в связи с незнанием особенностей произношения иностранных фамилий и имен. В иностранных паспортах обычно отсутствует информация об отчестве лица, которое уточняется непосредственно у нарушителя, при этом в протоколе об административном правонарушении данные об отчестве правонарушителя, полученные исключительно в ходе беседы с ним и ничем документально не подтвержденные, указывать оснований нет. Представляется целесообразным указывать в протоколе об административном правонарушении установочные сведения о совершившем правонарушение иностранном физическом лице (фамилия, имя, место жительства) как на русском языке, так и рядом в скобках на иностранном языке, на котором заполнен паспорт лица (буквами латинского алфавита);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4077072"/>
            <a:ext cx="7084910" cy="5760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о юридическом лице, в отношении которого возбуждается дело (ИНН, ОКПО, ОГРН, полное и сокращенное наименование, юридический и фактический адрес, наличие на учете в налоговом органе, наличие счетов в банках (расчетных, текущих и иных), сведения о руководителе, организационно-правовая форма юридического лица);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4833156"/>
            <a:ext cx="7128622" cy="136815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статусе лица, в отношении которого возбуждается дело (является ли субъект юридическим лицом или лицом, осуществляющим предпринимательскую деятельность без образования юридического лица). Указанные положения актуальны при привлечении к ответственности иностранных лиц, осуществляющих коммерческую деятельность. При составлении протокола об административном правонарушении в отношении их целесообразно в тексте указывать наименование лица и адрес как на русском языке, так и на иностранном языке, на котором заполнены регистрационные документы (буквами латинского алфавита). Следует помнить, что неправильное установление субъекта административного правонарушения влечет прекращение производства по делу в связи с отсутствием состава административного правонарушения;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1403648" y="684514"/>
            <a:ext cx="216024" cy="152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1403648" y="2276872"/>
            <a:ext cx="216024" cy="1260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413079" y="4365104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403649" y="5396074"/>
            <a:ext cx="216024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490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467544" y="431641"/>
            <a:ext cx="8280920" cy="576064"/>
          </a:xfrm>
          <a:prstGeom prst="round2Diag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  составлении </a:t>
            </a:r>
            <a:r>
              <a:rPr lang="ru-RU" dirty="0">
                <a:solidFill>
                  <a:schemeClr val="tx1"/>
                </a:solidFill>
              </a:rPr>
              <a:t>протокола немедленно на месте совершения правонарушения (ч. 1 ст.28.5):</a:t>
            </a: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447732" y="2420888"/>
            <a:ext cx="8300731" cy="720080"/>
          </a:xfrm>
          <a:prstGeom prst="round2Diag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1 - </a:t>
            </a:r>
            <a:r>
              <a:rPr lang="ru-RU" dirty="0" smtClean="0">
                <a:solidFill>
                  <a:schemeClr val="tx1"/>
                </a:solidFill>
              </a:rPr>
              <a:t>Записать данные о личности правонарушителя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47733" y="1171600"/>
            <a:ext cx="8300731" cy="914400"/>
          </a:xfrm>
          <a:prstGeom prst="round2Diag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tx1"/>
                </a:solidFill>
              </a:rPr>
              <a:t>Выяснить, владеет ли лицо</a:t>
            </a:r>
            <a:r>
              <a:rPr lang="ru-RU" sz="1400" dirty="0">
                <a:solidFill>
                  <a:schemeClr val="tx1"/>
                </a:solidFill>
              </a:rPr>
              <a:t>, в отношении которого ведется производство по делу об административном правонарушении, </a:t>
            </a:r>
            <a:r>
              <a:rPr lang="ru-RU" sz="1400" b="1" u="sng" dirty="0">
                <a:solidFill>
                  <a:schemeClr val="tx1"/>
                </a:solidFill>
              </a:rPr>
              <a:t>русским языком </a:t>
            </a:r>
            <a:r>
              <a:rPr lang="ru-RU" sz="1400" dirty="0">
                <a:solidFill>
                  <a:schemeClr val="tx1"/>
                </a:solidFill>
              </a:rPr>
              <a:t>и нуждается ли в услугах переводчика, </a:t>
            </a:r>
            <a:r>
              <a:rPr lang="ru-RU" sz="1400" b="1" u="sng" dirty="0">
                <a:solidFill>
                  <a:schemeClr val="tx1"/>
                </a:solidFill>
              </a:rPr>
              <a:t>что удостоверяется подписью данного лица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15075" y="3356992"/>
            <a:ext cx="3580861" cy="309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сведениях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указывают </a:t>
            </a:r>
          </a:p>
          <a:p>
            <a:pPr algn="ctr" hangingPunct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фамилию, имя, отчество и паспортные данные,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hangingPunc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регистрации, так и фактического проживания, телефон (с указанием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возможности общения через СМС-информирование), данные о работе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139140" y="3356992"/>
            <a:ext cx="4537316" cy="309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сведениях об организации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указываются название, юридический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почтовый адреса,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государственный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регистрационныйномер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(ОГРН), а также должность, фамилия, инициалы,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  документа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назначении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 юридического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 в этой роли выступает директор,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документом является приказ о назначении.</a:t>
            </a:r>
          </a:p>
        </p:txBody>
      </p:sp>
    </p:spTree>
    <p:extLst>
      <p:ext uri="{BB962C8B-B14F-4D97-AF65-F5344CB8AC3E}">
        <p14:creationId xmlns:p14="http://schemas.microsoft.com/office/powerpoint/2010/main" val="3336357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1039" y="476672"/>
            <a:ext cx="8352116" cy="194421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/>
            <a:r>
              <a:rPr lang="ru-RU" sz="1200" b="1" dirty="0">
                <a:solidFill>
                  <a:schemeClr val="accent3">
                    <a:lumMod val="75000"/>
                  </a:schemeClr>
                </a:solidFill>
              </a:rPr>
              <a:t>Законными представителями юридического лица </a:t>
            </a: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признаются его руководитель, а также иное лицо, признанное в соответствии с законом или учредительными документами органом юридического лица (ч. 2 ст. 25.4 КоАП РФ). </a:t>
            </a:r>
            <a:r>
              <a:rPr lang="ru-RU" sz="1200" u="sng" dirty="0">
                <a:solidFill>
                  <a:schemeClr val="accent3">
                    <a:lumMod val="75000"/>
                  </a:schemeClr>
                </a:solidFill>
              </a:rPr>
              <a:t>Полномочия законного представителя подтверждаются оригиналом или заверенной в установленном порядке копией учредительных документов или выпиской из Единого государственного реестра юридических лиц</a:t>
            </a: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hangingPunct="0"/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Указанный перечень законных представителей юридического лица является закрытым. В связи с этим следует учитывать, что </a:t>
            </a:r>
            <a:r>
              <a:rPr lang="ru-RU" sz="1200" u="sng" dirty="0">
                <a:solidFill>
                  <a:schemeClr val="accent3">
                    <a:lumMod val="75000"/>
                  </a:schemeClr>
                </a:solidFill>
              </a:rPr>
              <a:t>представитель юридического лица, действующий на основании доверенности</a:t>
            </a: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 (в том числе </a:t>
            </a:r>
            <a:r>
              <a:rPr lang="ru-RU" sz="1200" u="sng" dirty="0">
                <a:solidFill>
                  <a:schemeClr val="accent3">
                    <a:lumMod val="75000"/>
                  </a:schemeClr>
                </a:solidFill>
              </a:rPr>
              <a:t>руководитель его филиала или подразделения, юрист организации</a:t>
            </a: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 и т. п.), </a:t>
            </a:r>
            <a:r>
              <a:rPr lang="ru-RU" sz="1200" u="sng" dirty="0">
                <a:solidFill>
                  <a:schemeClr val="accent3">
                    <a:lumMod val="75000"/>
                  </a:schemeClr>
                </a:solidFill>
              </a:rPr>
              <a:t>законным представителем юридического лица не является</a:t>
            </a: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564904"/>
            <a:ext cx="820891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/>
            <a:r>
              <a:rPr lang="ru-RU" dirty="0"/>
              <a:t>Лицо, осуществляющее предпринимательскую деятельность без образования юридического лица, несет административную ответственность как должностное лицо.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789040"/>
            <a:ext cx="8231223" cy="1152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/>
            <a:r>
              <a:rPr lang="ru-RU" dirty="0"/>
              <a:t>Должностные лица в производстве по делу об административном правонарушении выступают как лично, так и через представителей.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41039" y="5013176"/>
            <a:ext cx="8251304" cy="1296144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/>
            <a:r>
              <a:rPr lang="ru-RU" dirty="0"/>
              <a:t>Копии документов, подтверждающих полномочия представителей физических или юридических лиц (должностных лиц), приобщаются к материалам дела об административном правонарушении.</a:t>
            </a:r>
          </a:p>
        </p:txBody>
      </p:sp>
    </p:spTree>
    <p:extLst>
      <p:ext uri="{BB962C8B-B14F-4D97-AF65-F5344CB8AC3E}">
        <p14:creationId xmlns:p14="http://schemas.microsoft.com/office/powerpoint/2010/main" val="4081301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523930" y="548680"/>
            <a:ext cx="8300730" cy="1728192"/>
          </a:xfrm>
          <a:prstGeom prst="round2Diag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endParaRPr lang="ru-RU" sz="1400" b="1" u="sng" dirty="0" smtClean="0">
              <a:solidFill>
                <a:schemeClr val="tx1"/>
              </a:solidFill>
            </a:endParaRPr>
          </a:p>
          <a:p>
            <a:pPr algn="ctr" hangingPunct="0"/>
            <a:r>
              <a:rPr lang="ru-RU" sz="1400" b="1" u="sng" dirty="0" smtClean="0">
                <a:solidFill>
                  <a:schemeClr val="tx1"/>
                </a:solidFill>
              </a:rPr>
              <a:t>Разъяснить </a:t>
            </a:r>
            <a:r>
              <a:rPr lang="ru-RU" sz="1400" dirty="0">
                <a:solidFill>
                  <a:schemeClr val="tx1"/>
                </a:solidFill>
              </a:rPr>
              <a:t>физическому, должностному лицу или законному представителю </a:t>
            </a:r>
            <a:r>
              <a:rPr lang="ru-RU" sz="1400" dirty="0" smtClean="0">
                <a:solidFill>
                  <a:schemeClr val="tx1"/>
                </a:solidFill>
              </a:rPr>
              <a:t>юридического лица (далее - лицо), в отношении которых ведется дело об административном правонарушении, а также иным участникам производства по делу </a:t>
            </a:r>
            <a:r>
              <a:rPr lang="ru-RU" sz="1400" b="1" u="sng" dirty="0" smtClean="0">
                <a:solidFill>
                  <a:schemeClr val="tx1"/>
                </a:solidFill>
              </a:rPr>
              <a:t>их права и обязанности, предусмотренные ст. 51 Конституции Российской Федерации и соответствующими положениями главы 25 КоАП РФ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о </a:t>
            </a:r>
            <a:r>
              <a:rPr lang="ru-RU" sz="1400" b="1" dirty="0">
                <a:solidFill>
                  <a:schemeClr val="tx1"/>
                </a:solidFill>
              </a:rPr>
              <a:t>чем </a:t>
            </a:r>
            <a:r>
              <a:rPr lang="ru-RU" sz="1400" b="1" dirty="0" smtClean="0">
                <a:solidFill>
                  <a:schemeClr val="tx1"/>
                </a:solidFill>
              </a:rPr>
              <a:t>сделать </a:t>
            </a:r>
            <a:r>
              <a:rPr lang="ru-RU" sz="1400" b="1" dirty="0">
                <a:solidFill>
                  <a:schemeClr val="tx1"/>
                </a:solidFill>
              </a:rPr>
              <a:t>запись в </a:t>
            </a:r>
            <a:r>
              <a:rPr lang="ru-RU" sz="1400" b="1" dirty="0" smtClean="0">
                <a:solidFill>
                  <a:schemeClr val="tx1"/>
                </a:solidFill>
              </a:rPr>
              <a:t>протоколе</a:t>
            </a:r>
          </a:p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23930" y="3861048"/>
            <a:ext cx="8217566" cy="1368152"/>
          </a:xfrm>
          <a:prstGeom prst="round2Diag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endParaRPr lang="ru-RU" sz="1600" b="1" u="sng" dirty="0" smtClean="0">
              <a:solidFill>
                <a:schemeClr val="tx1"/>
              </a:solidFill>
            </a:endParaRPr>
          </a:p>
          <a:p>
            <a:pPr algn="ctr" hangingPunct="0"/>
            <a:r>
              <a:rPr lang="ru-RU" sz="1600" b="1" u="sng" dirty="0" smtClean="0">
                <a:solidFill>
                  <a:schemeClr val="tx1"/>
                </a:solidFill>
              </a:rPr>
              <a:t>Предупредить </a:t>
            </a:r>
            <a:r>
              <a:rPr lang="ru-RU" sz="1600" b="1" u="sng" dirty="0">
                <a:solidFill>
                  <a:schemeClr val="tx1"/>
                </a:solidFill>
              </a:rPr>
              <a:t>свидетелей</a:t>
            </a:r>
            <a:r>
              <a:rPr lang="ru-RU" sz="1600" dirty="0">
                <a:solidFill>
                  <a:schemeClr val="tx1"/>
                </a:solidFill>
              </a:rPr>
              <a:t>, если они имеются, об административной ответственности </a:t>
            </a:r>
            <a:r>
              <a:rPr lang="ru-RU" sz="1600" b="1" u="sng" dirty="0">
                <a:solidFill>
                  <a:schemeClr val="tx1"/>
                </a:solidFill>
              </a:rPr>
              <a:t>по ст. 17.9 КоАП РФ за дачу заведомо ложных </a:t>
            </a:r>
            <a:r>
              <a:rPr lang="ru-RU" sz="1600" b="1" u="sng" dirty="0" smtClean="0">
                <a:solidFill>
                  <a:schemeClr val="tx1"/>
                </a:solidFill>
              </a:rPr>
              <a:t>показаний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</a:p>
          <a:p>
            <a:pPr algn="ctr" hangingPunct="0"/>
            <a:endParaRPr lang="ru-RU" sz="1600" dirty="0" smtClean="0">
              <a:solidFill>
                <a:schemeClr val="tx1"/>
              </a:solidFill>
            </a:endParaRPr>
          </a:p>
          <a:p>
            <a:pPr algn="ctr" hangingPunct="0"/>
            <a:r>
              <a:rPr lang="ru-RU" sz="1600" b="1" dirty="0">
                <a:solidFill>
                  <a:schemeClr val="tx1"/>
                </a:solidFill>
              </a:rPr>
              <a:t>о чем сделать запись в протоколе</a:t>
            </a:r>
          </a:p>
          <a:p>
            <a:pPr algn="ctr" hangingPunct="0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504391" y="2708920"/>
            <a:ext cx="8208912" cy="792088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2) </a:t>
            </a:r>
            <a:r>
              <a:rPr lang="ru-RU" dirty="0" smtClean="0"/>
              <a:t>З</a:t>
            </a:r>
            <a:r>
              <a:rPr lang="ru-RU" b="1" dirty="0" smtClean="0"/>
              <a:t>аписать </a:t>
            </a:r>
            <a:r>
              <a:rPr lang="ru-RU" b="1" dirty="0"/>
              <a:t>данные о свидетелях </a:t>
            </a:r>
            <a:r>
              <a:rPr lang="ru-RU" dirty="0"/>
              <a:t>(если таковые имеются)</a:t>
            </a:r>
          </a:p>
        </p:txBody>
      </p:sp>
    </p:spTree>
    <p:extLst>
      <p:ext uri="{BB962C8B-B14F-4D97-AF65-F5344CB8AC3E}">
        <p14:creationId xmlns:p14="http://schemas.microsoft.com/office/powerpoint/2010/main" val="3733188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611560" y="692696"/>
            <a:ext cx="7920880" cy="2592288"/>
          </a:xfrm>
          <a:prstGeom prst="round2Diag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60000" algn="just" hangingPunct="0"/>
            <a:r>
              <a:rPr lang="ru-RU" dirty="0">
                <a:solidFill>
                  <a:schemeClr val="tx1"/>
                </a:solidFill>
              </a:rPr>
              <a:t>Получить объяснения от участников административного производства. Они могут быть отражены как в самом протоколе об административном правонарушении, так и на отдельном бланке объяснений.</a:t>
            </a:r>
          </a:p>
          <a:p>
            <a:pPr indent="360000" algn="just"/>
            <a:r>
              <a:rPr lang="ru-RU" dirty="0">
                <a:solidFill>
                  <a:schemeClr val="tx1"/>
                </a:solidFill>
              </a:rPr>
              <a:t>Отсутствие таких разъяснений и предупреждений в протоколе или отдельном объяснении лица может быть признано нарушением, влекущим невозможность использования такого доказательства при рассмотрении дела об административном правонарушении.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611560" y="3573016"/>
            <a:ext cx="7920880" cy="266429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60000" algn="just"/>
            <a:r>
              <a:rPr lang="ru-RU" sz="1600" dirty="0" smtClean="0"/>
              <a:t>Внести данные </a:t>
            </a:r>
            <a:r>
              <a:rPr lang="ru-RU" sz="1600" dirty="0"/>
              <a:t>о совершенном правонарушении (дата, место совершения, суть </a:t>
            </a:r>
            <a:r>
              <a:rPr lang="ru-RU" sz="1600" dirty="0" smtClean="0"/>
              <a:t>произошедшего с указанием пункта и содержания правил и реквизитов нормативного правового акта, утвердившего указанные правила) в протокол.</a:t>
            </a:r>
            <a:endParaRPr lang="ru-RU" sz="1600" dirty="0"/>
          </a:p>
          <a:p>
            <a:pPr lvl="0" indent="360000"/>
            <a:r>
              <a:rPr lang="ru-RU" sz="1600" dirty="0" smtClean="0"/>
              <a:t>Указать ссылку </a:t>
            </a:r>
            <a:r>
              <a:rPr lang="ru-RU" sz="1600" dirty="0"/>
              <a:t>на статью закона, который был нарушен.</a:t>
            </a:r>
          </a:p>
          <a:p>
            <a:pPr lvl="0" indent="360000"/>
            <a:r>
              <a:rPr lang="ru-RU" sz="1600" dirty="0"/>
              <a:t>Пояснения человека или представителя организации по делу.</a:t>
            </a:r>
          </a:p>
          <a:p>
            <a:pPr indent="360000"/>
            <a:r>
              <a:rPr lang="ru-RU" sz="1600" dirty="0"/>
              <a:t>Иные сведения, призванные помочь всесторонне рассмотреть </a:t>
            </a:r>
            <a:r>
              <a:rPr lang="ru-RU" sz="1600" dirty="0" smtClean="0"/>
              <a:t>дело, </a:t>
            </a:r>
          </a:p>
          <a:p>
            <a:pPr indent="360000"/>
            <a:r>
              <a:rPr lang="ru-RU" sz="1600" dirty="0"/>
              <a:t>в</a:t>
            </a:r>
            <a:r>
              <a:rPr lang="ru-RU" sz="1600" dirty="0" smtClean="0"/>
              <a:t>  том числе с </a:t>
            </a:r>
            <a:r>
              <a:rPr lang="ru-RU" sz="1600" dirty="0" err="1" smtClean="0"/>
              <a:t>укзанием</a:t>
            </a:r>
            <a:r>
              <a:rPr lang="ru-RU" sz="1600" dirty="0" smtClean="0"/>
              <a:t> смягчающих или отягчающих обстоятельств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27039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8442" y="476672"/>
            <a:ext cx="8064896" cy="57606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ИТАК: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протоколе об административном правонарушении указываются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дата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место его составления,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должность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фамилия и инициалы лица, составившего протокол,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сведения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лице, в отношении которого возбуждено дело об административном правонарушении, которые должны быть достоверны, соответствовать имеющимся в деле материалам (копии паспорта и т.д.)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позволять идентифицировать лицо.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Также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протоколе об административном правонарушении указываются 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фамилии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имена, отчества, адреса места жительства имеющихся свидетелей и потерпевших,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место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время совершения и событие административного правонарушения,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статья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субъекта Российской Федерации, предусматривающая административную ответственность за данное административное правонарушение, 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лица или законного представителя юридического лица, в отношении которых возбуждено дело, иные сведения, необходимые для разрешения дела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Постановлением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Пленума Верховного Суда РФ от 24.03.2005 N 5 "О некоторых вопросах, возникающих у судов при применении Кодекса Российской Федерации об административных правонарушениях"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указанных данных является существенным недостатком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существенным недостатком протокола является отсутствие в нем иных сведений, имеющих значение для данного дела об административном правонарушении (например, отсутствие сведений о том, владеет ли лицо, в отношении которого возбуждено дело об административном правонарушении, языком, на котором ведется производство по делу, а также информации о предоставлении указанному лицу переводчика при составлении протокола и т.п.).</a:t>
            </a:r>
          </a:p>
          <a:p>
            <a:pPr marL="285750" indent="-285750" algn="just">
              <a:buFontTx/>
              <a:buChar char="-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958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7598</TotalTime>
  <Words>3207</Words>
  <Application>Microsoft Office PowerPoint</Application>
  <PresentationFormat>Экран (4:3)</PresentationFormat>
  <Paragraphs>290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Административные комиссии</dc:title>
  <dc:creator>Елесин</dc:creator>
  <cp:lastModifiedBy>Admin</cp:lastModifiedBy>
  <cp:revision>272</cp:revision>
  <cp:lastPrinted>2018-04-18T11:17:32Z</cp:lastPrinted>
  <dcterms:created xsi:type="dcterms:W3CDTF">2013-04-10T11:35:11Z</dcterms:created>
  <dcterms:modified xsi:type="dcterms:W3CDTF">2018-07-18T07:11:01Z</dcterms:modified>
</cp:coreProperties>
</file>