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43"/>
  </p:notesMasterIdLst>
  <p:sldIdLst>
    <p:sldId id="336" r:id="rId2"/>
    <p:sldId id="341" r:id="rId3"/>
    <p:sldId id="339" r:id="rId4"/>
    <p:sldId id="342" r:id="rId5"/>
    <p:sldId id="343" r:id="rId6"/>
    <p:sldId id="388" r:id="rId7"/>
    <p:sldId id="344" r:id="rId8"/>
    <p:sldId id="380" r:id="rId9"/>
    <p:sldId id="381" r:id="rId10"/>
    <p:sldId id="391" r:id="rId11"/>
    <p:sldId id="348" r:id="rId12"/>
    <p:sldId id="286" r:id="rId13"/>
    <p:sldId id="314" r:id="rId14"/>
    <p:sldId id="318" r:id="rId15"/>
    <p:sldId id="359" r:id="rId16"/>
    <p:sldId id="319" r:id="rId17"/>
    <p:sldId id="324" r:id="rId18"/>
    <p:sldId id="326" r:id="rId19"/>
    <p:sldId id="327" r:id="rId20"/>
    <p:sldId id="353" r:id="rId21"/>
    <p:sldId id="320" r:id="rId22"/>
    <p:sldId id="287" r:id="rId23"/>
    <p:sldId id="392" r:id="rId24"/>
    <p:sldId id="393" r:id="rId25"/>
    <p:sldId id="400" r:id="rId26"/>
    <p:sldId id="395" r:id="rId27"/>
    <p:sldId id="405" r:id="rId28"/>
    <p:sldId id="396" r:id="rId29"/>
    <p:sldId id="397" r:id="rId30"/>
    <p:sldId id="401" r:id="rId31"/>
    <p:sldId id="404" r:id="rId32"/>
    <p:sldId id="402" r:id="rId33"/>
    <p:sldId id="403" r:id="rId34"/>
    <p:sldId id="394" r:id="rId35"/>
    <p:sldId id="383" r:id="rId36"/>
    <p:sldId id="370" r:id="rId37"/>
    <p:sldId id="364" r:id="rId38"/>
    <p:sldId id="366" r:id="rId39"/>
    <p:sldId id="367" r:id="rId40"/>
    <p:sldId id="371" r:id="rId41"/>
    <p:sldId id="328" r:id="rId4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D30CA40931E7635C7DF8A8E6A29C3045747C1A2544F2D068B2686CF213MFeEL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D30CA40931E7635C7DF8A8E6A29C3045747C1A2544F2D068B2686CF213MFeE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2DBC81-E474-4154-953B-0DBF4EC1E2CE}" type="doc">
      <dgm:prSet loTypeId="urn:microsoft.com/office/officeart/2005/8/layout/vList2" loCatId="list" qsTypeId="urn:microsoft.com/office/officeart/2005/8/quickstyle/3d1" qsCatId="3D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17494C9E-E405-46FC-9CBC-CA7388CD88AD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Административные комиссии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C416768-62EA-4C7D-BE19-69819881BD41}" type="parTrans" cxnId="{CF04D29B-F56D-4B36-976F-3DE590CADB35}">
      <dgm:prSet/>
      <dgm:spPr/>
      <dgm:t>
        <a:bodyPr/>
        <a:lstStyle/>
        <a:p>
          <a:endParaRPr lang="ru-RU"/>
        </a:p>
      </dgm:t>
    </dgm:pt>
    <dgm:pt modelId="{C28CA4B7-45CB-4FA8-920D-AF42F781C46C}" type="sibTrans" cxnId="{CF04D29B-F56D-4B36-976F-3DE590CADB35}">
      <dgm:prSet/>
      <dgm:spPr/>
      <dgm:t>
        <a:bodyPr/>
        <a:lstStyle/>
        <a:p>
          <a:endParaRPr lang="ru-RU"/>
        </a:p>
      </dgm:t>
    </dgm:pt>
    <dgm:pt modelId="{42CFBF5F-0515-4F1D-BC14-07C8A2DBF5F5}" type="pres">
      <dgm:prSet presAssocID="{B22DBC81-E474-4154-953B-0DBF4EC1E2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7FCD5-E9D6-456E-866B-F5D1D5909AA0}" type="pres">
      <dgm:prSet presAssocID="{17494C9E-E405-46FC-9CBC-CA7388CD88AD}" presName="parentText" presStyleLbl="node1" presStyleIdx="0" presStyleCnt="1" custLinFactNeighborX="-2151" custLinFactNeighborY="-2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D18EE2-D906-4CF9-B8BF-1A19079F3758}" type="presOf" srcId="{17494C9E-E405-46FC-9CBC-CA7388CD88AD}" destId="{1207FCD5-E9D6-456E-866B-F5D1D5909AA0}" srcOrd="0" destOrd="0" presId="urn:microsoft.com/office/officeart/2005/8/layout/vList2"/>
    <dgm:cxn modelId="{E2EA12BF-FC1B-4419-B50F-3E27605DDFDD}" type="presOf" srcId="{B22DBC81-E474-4154-953B-0DBF4EC1E2CE}" destId="{42CFBF5F-0515-4F1D-BC14-07C8A2DBF5F5}" srcOrd="0" destOrd="0" presId="urn:microsoft.com/office/officeart/2005/8/layout/vList2"/>
    <dgm:cxn modelId="{CF04D29B-F56D-4B36-976F-3DE590CADB35}" srcId="{B22DBC81-E474-4154-953B-0DBF4EC1E2CE}" destId="{17494C9E-E405-46FC-9CBC-CA7388CD88AD}" srcOrd="0" destOrd="0" parTransId="{EC416768-62EA-4C7D-BE19-69819881BD41}" sibTransId="{C28CA4B7-45CB-4FA8-920D-AF42F781C46C}"/>
    <dgm:cxn modelId="{DD17052C-F1C4-4D3F-BA70-6B80763D5796}" type="presParOf" srcId="{42CFBF5F-0515-4F1D-BC14-07C8A2DBF5F5}" destId="{1207FCD5-E9D6-456E-866B-F5D1D5909A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173BAA-F3B0-46AD-9990-41C206568F34}" type="doc">
      <dgm:prSet loTypeId="urn:microsoft.com/office/officeart/2005/8/layout/vList2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0B15EBED-F07C-4E24-8730-791515157D23}" type="pres">
      <dgm:prSet presAssocID="{F0173BAA-F3B0-46AD-9990-41C206568F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CEB03A4-90EC-485F-81F5-645F3031CFEB}" type="presOf" srcId="{F0173BAA-F3B0-46AD-9990-41C206568F34}" destId="{0B15EBED-F07C-4E24-8730-791515157D2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F9C24A-5E1A-4EB9-AC67-3DDDFD81E0C6}" type="doc">
      <dgm:prSet loTypeId="urn:microsoft.com/office/officeart/2005/8/layout/vList2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27EC5D9-268B-406F-B468-C8E93D6232F4}" type="pres">
      <dgm:prSet presAssocID="{52F9C24A-5E1A-4EB9-AC67-3DDDFD81E0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FD251D6-0193-4D66-846F-E4CCA1B93681}" type="presOf" srcId="{52F9C24A-5E1A-4EB9-AC67-3DDDFD81E0C6}" destId="{527EC5D9-268B-406F-B468-C8E93D6232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25CBAEF-A538-4A9A-85A9-60D14037A0C3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4EB9EB-96B1-49F8-A27A-B1F85602A06D}" type="pres">
      <dgm:prSet presAssocID="{B25CBAEF-A538-4A9A-85A9-60D14037A0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631253B-CC7F-4730-882A-3C68F4CE58B8}" type="presOf" srcId="{B25CBAEF-A538-4A9A-85A9-60D14037A0C3}" destId="{524EB9EB-96B1-49F8-A27A-B1F85602A06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3961AF-E2D0-4C36-B6FB-8CC6C2AC7E3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FCD146-9B14-4A1E-ACCF-C288202C9C56}">
      <dgm:prSet/>
      <dgm:spPr/>
      <dgm:t>
        <a:bodyPr/>
        <a:lstStyle/>
        <a:p>
          <a:pPr rtl="0"/>
          <a:r>
            <a:rPr lang="ru-RU" dirty="0" smtClean="0"/>
            <a:t>Частью 2 статьи  22.1 Кодекса Российской Федерации об административных правонарушениях в качестве </a:t>
          </a:r>
          <a:r>
            <a:rPr lang="ru-RU" b="1" dirty="0" smtClean="0"/>
            <a:t>одного из видов коллегиальных органов административной юрисдикции</a:t>
          </a:r>
          <a:r>
            <a:rPr lang="ru-RU" dirty="0" smtClean="0"/>
            <a:t> определены </a:t>
          </a:r>
          <a:r>
            <a:rPr lang="ru-RU" b="1" dirty="0" smtClean="0"/>
            <a:t>административные комиссии</a:t>
          </a:r>
          <a:r>
            <a:rPr lang="ru-RU" dirty="0" smtClean="0"/>
            <a:t>, создаваемые в соответствии </a:t>
          </a:r>
          <a:r>
            <a:rPr lang="ru-RU" b="1" dirty="0" smtClean="0"/>
            <a:t>с законами субъектов Российской Федерации.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B42677F-CD79-4D95-BE6E-8341CDC5B772}" type="parTrans" cxnId="{A52D78EE-2214-4D5E-9F4D-B493A978B700}">
      <dgm:prSet/>
      <dgm:spPr/>
      <dgm:t>
        <a:bodyPr/>
        <a:lstStyle/>
        <a:p>
          <a:endParaRPr lang="ru-RU"/>
        </a:p>
      </dgm:t>
    </dgm:pt>
    <dgm:pt modelId="{A07E90B5-C300-47E6-9E94-2E5257026DE9}" type="sibTrans" cxnId="{A52D78EE-2214-4D5E-9F4D-B493A978B700}">
      <dgm:prSet/>
      <dgm:spPr/>
      <dgm:t>
        <a:bodyPr/>
        <a:lstStyle/>
        <a:p>
          <a:endParaRPr lang="ru-RU"/>
        </a:p>
      </dgm:t>
    </dgm:pt>
    <dgm:pt modelId="{7CDAE8BE-2818-4FC1-B12A-BF6FB9E1365F}" type="pres">
      <dgm:prSet presAssocID="{673961AF-E2D0-4C36-B6FB-8CC6C2AC7E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35D55F-3A10-4A3B-84EA-D33EBD78DB47}" type="pres">
      <dgm:prSet presAssocID="{AAFCD146-9B14-4A1E-ACCF-C288202C9C56}" presName="parentText" presStyleLbl="node1" presStyleIdx="0" presStyleCnt="1" custLinFactNeighborX="-30521" custLinFactNeighborY="-500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2D78EE-2214-4D5E-9F4D-B493A978B700}" srcId="{673961AF-E2D0-4C36-B6FB-8CC6C2AC7E37}" destId="{AAFCD146-9B14-4A1E-ACCF-C288202C9C56}" srcOrd="0" destOrd="0" parTransId="{6B42677F-CD79-4D95-BE6E-8341CDC5B772}" sibTransId="{A07E90B5-C300-47E6-9E94-2E5257026DE9}"/>
    <dgm:cxn modelId="{13618F35-9C0C-45E5-8109-F8D5D3833857}" type="presOf" srcId="{AAFCD146-9B14-4A1E-ACCF-C288202C9C56}" destId="{EE35D55F-3A10-4A3B-84EA-D33EBD78DB47}" srcOrd="0" destOrd="0" presId="urn:microsoft.com/office/officeart/2005/8/layout/vList2"/>
    <dgm:cxn modelId="{F4298C55-5399-49FA-B9A2-8F3CA671B7FF}" type="presOf" srcId="{673961AF-E2D0-4C36-B6FB-8CC6C2AC7E37}" destId="{7CDAE8BE-2818-4FC1-B12A-BF6FB9E1365F}" srcOrd="0" destOrd="0" presId="urn:microsoft.com/office/officeart/2005/8/layout/vList2"/>
    <dgm:cxn modelId="{275304F0-8211-4DF6-88D6-7C6149668378}" type="presParOf" srcId="{7CDAE8BE-2818-4FC1-B12A-BF6FB9E1365F}" destId="{EE35D55F-3A10-4A3B-84EA-D33EBD78DB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8AE9E-247D-455C-8779-C23AEF5D0F8E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E5BA10-2892-40F9-B58B-6FA08758C742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latin typeface="+mn-lt"/>
              <a:cs typeface="Times New Roman" pitchFamily="18" charset="0"/>
            </a:rPr>
            <a:t>Кодекс Российской Федерации об административных правонарушениях</a:t>
          </a:r>
          <a:endParaRPr lang="ru-RU" sz="1800" dirty="0">
            <a:latin typeface="+mn-lt"/>
            <a:cs typeface="Times New Roman" pitchFamily="18" charset="0"/>
          </a:endParaRPr>
        </a:p>
      </dgm:t>
    </dgm:pt>
    <dgm:pt modelId="{A1FFDD47-427F-4F81-9A4F-89808E8CCA02}" type="parTrans" cxnId="{253DCD14-D8B7-4E18-8776-A1C66DA55AAB}">
      <dgm:prSet/>
      <dgm:spPr/>
      <dgm:t>
        <a:bodyPr/>
        <a:lstStyle/>
        <a:p>
          <a:endParaRPr lang="ru-RU"/>
        </a:p>
      </dgm:t>
    </dgm:pt>
    <dgm:pt modelId="{50F4CB8A-470F-457B-B9BF-A0407A4C467F}" type="sibTrans" cxnId="{253DCD14-D8B7-4E18-8776-A1C66DA55AAB}">
      <dgm:prSet/>
      <dgm:spPr/>
      <dgm:t>
        <a:bodyPr/>
        <a:lstStyle/>
        <a:p>
          <a:endParaRPr lang="ru-RU"/>
        </a:p>
      </dgm:t>
    </dgm:pt>
    <dgm:pt modelId="{9E4F3BBF-A5EB-4550-AC30-51B0B07A532A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/>
            <a:t>Закон Оренбургской области от 16 марта 2009 года  № 2818/</a:t>
          </a:r>
          <a:r>
            <a:rPr lang="en-US" sz="1800" dirty="0" smtClean="0"/>
            <a:t>606-IV-</a:t>
          </a:r>
          <a:r>
            <a:rPr lang="ru-RU" sz="1800" dirty="0" smtClean="0"/>
            <a:t>ОЗ  «О наделении органов местного самоуправления Оренбургской области государственными полномочиями по созданию административных комиссий»</a:t>
          </a:r>
          <a:endParaRPr lang="ru-RU" sz="1800" dirty="0"/>
        </a:p>
      </dgm:t>
    </dgm:pt>
    <dgm:pt modelId="{2DE3E02C-20BA-4BB3-84C8-395D8CA77E6B}" type="parTrans" cxnId="{7248AFA7-60E5-4296-883C-87C24231AAD5}">
      <dgm:prSet/>
      <dgm:spPr/>
      <dgm:t>
        <a:bodyPr/>
        <a:lstStyle/>
        <a:p>
          <a:endParaRPr lang="ru-RU"/>
        </a:p>
      </dgm:t>
    </dgm:pt>
    <dgm:pt modelId="{4F1D4290-3958-4393-91FB-DC43F7E2477D}" type="sibTrans" cxnId="{7248AFA7-60E5-4296-883C-87C24231AAD5}">
      <dgm:prSet/>
      <dgm:spPr/>
      <dgm:t>
        <a:bodyPr/>
        <a:lstStyle/>
        <a:p>
          <a:endParaRPr lang="ru-RU"/>
        </a:p>
      </dgm:t>
    </dgm:pt>
    <dgm:pt modelId="{56E3B62D-D19A-461D-92A9-2EEFC1CA7CAE}">
      <dgm:prSet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ru-RU" sz="2000" dirty="0" smtClean="0">
              <a:latin typeface="+mn-lt"/>
              <a:cs typeface="Times New Roman" pitchFamily="18" charset="0"/>
            </a:rPr>
            <a:t>Закон Оренбургской области от 6 сентября 2004 года № 1453/231-</a:t>
          </a:r>
          <a:r>
            <a:rPr lang="en-US" sz="2000" dirty="0" smtClean="0">
              <a:latin typeface="+mn-lt"/>
              <a:cs typeface="Times New Roman" pitchFamily="18" charset="0"/>
            </a:rPr>
            <a:t>II-</a:t>
          </a:r>
          <a:r>
            <a:rPr lang="ru-RU" sz="2000" dirty="0" smtClean="0">
              <a:latin typeface="+mn-lt"/>
              <a:cs typeface="Times New Roman" pitchFamily="18" charset="0"/>
            </a:rPr>
            <a:t>ОЗ «Об административных комиссиях в Оренбургской области»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AE4C2D6F-FEC6-4D10-B3D4-ACF4A4FDC313}" type="parTrans" cxnId="{18D7869C-9373-4629-A75F-B09364EFC033}">
      <dgm:prSet/>
      <dgm:spPr/>
      <dgm:t>
        <a:bodyPr/>
        <a:lstStyle/>
        <a:p>
          <a:endParaRPr lang="ru-RU"/>
        </a:p>
      </dgm:t>
    </dgm:pt>
    <dgm:pt modelId="{97FBB1EC-B499-458C-BAD6-0BD3613672D6}" type="sibTrans" cxnId="{18D7869C-9373-4629-A75F-B09364EFC033}">
      <dgm:prSet/>
      <dgm:spPr/>
      <dgm:t>
        <a:bodyPr/>
        <a:lstStyle/>
        <a:p>
          <a:endParaRPr lang="ru-RU"/>
        </a:p>
      </dgm:t>
    </dgm:pt>
    <dgm:pt modelId="{21E00E96-D568-4414-9F42-6DB7418F0601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ru-RU" sz="2000" dirty="0" smtClean="0">
              <a:latin typeface="+mn-lt"/>
              <a:cs typeface="Times New Roman" pitchFamily="18" charset="0"/>
            </a:rPr>
            <a:t>Закон Оренбургской области от 1 октября 2003 года № 489/55-</a:t>
          </a:r>
          <a:r>
            <a:rPr lang="en-US" sz="2000" dirty="0" smtClean="0">
              <a:latin typeface="+mn-lt"/>
              <a:cs typeface="Times New Roman" pitchFamily="18" charset="0"/>
            </a:rPr>
            <a:t>III-</a:t>
          </a:r>
          <a:r>
            <a:rPr lang="ru-RU" sz="2000" dirty="0" smtClean="0">
              <a:latin typeface="+mn-lt"/>
              <a:cs typeface="Times New Roman" pitchFamily="18" charset="0"/>
            </a:rPr>
            <a:t>ОЗ «Об административных правонарушениях в Оренбургской области»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1C208B08-3515-418E-90EC-CC5DB2EAF0BC}" type="parTrans" cxnId="{69E27234-2891-447D-9D3E-71CA86DF9E64}">
      <dgm:prSet/>
      <dgm:spPr/>
      <dgm:t>
        <a:bodyPr/>
        <a:lstStyle/>
        <a:p>
          <a:endParaRPr lang="ru-RU"/>
        </a:p>
      </dgm:t>
    </dgm:pt>
    <dgm:pt modelId="{215ECC6B-11A0-43A2-9D9B-956559EDB8AA}" type="sibTrans" cxnId="{69E27234-2891-447D-9D3E-71CA86DF9E64}">
      <dgm:prSet/>
      <dgm:spPr/>
      <dgm:t>
        <a:bodyPr/>
        <a:lstStyle/>
        <a:p>
          <a:endParaRPr lang="ru-RU"/>
        </a:p>
      </dgm:t>
    </dgm:pt>
    <dgm:pt modelId="{9E9239A3-BC32-4C5B-9280-E14C28F281E7}" type="pres">
      <dgm:prSet presAssocID="{6758AE9E-247D-455C-8779-C23AEF5D0F8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C0D1CF1-FCEF-4A2E-A7E1-02C295D110B5}" type="pres">
      <dgm:prSet presAssocID="{6758AE9E-247D-455C-8779-C23AEF5D0F8E}" presName="pyramid" presStyleLbl="node1" presStyleIdx="0" presStyleCnt="1" custScaleX="102500" custLinFactNeighborX="-36230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prstGeom prst="irregularSeal1">
          <a:avLst/>
        </a:prstGeom>
        <a:effectLst>
          <a:glow rad="228600">
            <a:schemeClr val="accent3">
              <a:satMod val="175000"/>
              <a:alpha val="40000"/>
            </a:schemeClr>
          </a:glow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 prst="relaxedInset"/>
        </a:sp3d>
      </dgm:spPr>
      <dgm:t>
        <a:bodyPr/>
        <a:lstStyle/>
        <a:p>
          <a:endParaRPr lang="ru-RU"/>
        </a:p>
      </dgm:t>
    </dgm:pt>
    <dgm:pt modelId="{39829759-B39A-43A2-AEED-F1DA8161EF2D}" type="pres">
      <dgm:prSet presAssocID="{6758AE9E-247D-455C-8779-C23AEF5D0F8E}" presName="theList" presStyleCnt="0"/>
      <dgm:spPr/>
      <dgm:t>
        <a:bodyPr/>
        <a:lstStyle/>
        <a:p>
          <a:endParaRPr lang="ru-RU"/>
        </a:p>
      </dgm:t>
    </dgm:pt>
    <dgm:pt modelId="{DE376019-3BA5-43A6-B5C4-9F679DD3C20C}" type="pres">
      <dgm:prSet presAssocID="{86E5BA10-2892-40F9-B58B-6FA08758C742}" presName="aNode" presStyleLbl="fgAcc1" presStyleIdx="0" presStyleCnt="4" custScaleX="280049" custScaleY="100247" custLinFactY="-65147" custLinFactNeighborX="-183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79F07-3062-412E-BA3D-217FC22074E1}" type="pres">
      <dgm:prSet presAssocID="{86E5BA10-2892-40F9-B58B-6FA08758C742}" presName="aSpace" presStyleCnt="0"/>
      <dgm:spPr/>
      <dgm:t>
        <a:bodyPr/>
        <a:lstStyle/>
        <a:p>
          <a:endParaRPr lang="ru-RU"/>
        </a:p>
      </dgm:t>
    </dgm:pt>
    <dgm:pt modelId="{11763AD6-D95E-4C0E-8F6C-A81E66A70758}" type="pres">
      <dgm:prSet presAssocID="{21E00E96-D568-4414-9F42-6DB7418F0601}" presName="aNode" presStyleLbl="fgAcc1" presStyleIdx="1" presStyleCnt="4" custScaleX="274039" custScaleY="146301" custLinFactY="-57048" custLinFactNeighborX="60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32638-2DB7-4594-805B-0CCA3143BB21}" type="pres">
      <dgm:prSet presAssocID="{21E00E96-D568-4414-9F42-6DB7418F0601}" presName="aSpace" presStyleCnt="0"/>
      <dgm:spPr/>
    </dgm:pt>
    <dgm:pt modelId="{5831E864-DDF7-47FF-81CC-9850F0334244}" type="pres">
      <dgm:prSet presAssocID="{9E4F3BBF-A5EB-4550-AC30-51B0B07A532A}" presName="aNode" presStyleLbl="fgAcc1" presStyleIdx="2" presStyleCnt="4" custScaleX="272793" custScaleY="217483" custLinFactY="-46664" custLinFactNeighborX="-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15485-11A5-48BD-BA83-3AC293F153EF}" type="pres">
      <dgm:prSet presAssocID="{9E4F3BBF-A5EB-4550-AC30-51B0B07A532A}" presName="aSpace" presStyleCnt="0"/>
      <dgm:spPr/>
    </dgm:pt>
    <dgm:pt modelId="{9B162FE2-A26D-49B8-B45A-439E5B803061}" type="pres">
      <dgm:prSet presAssocID="{56E3B62D-D19A-461D-92A9-2EEFC1CA7CAE}" presName="aNode" presStyleLbl="fgAcc1" presStyleIdx="3" presStyleCnt="4" custScaleX="272834" custScaleY="104273" custLinFactY="-47040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D697F-BD59-4B25-B57A-54AA16A2BBED}" type="pres">
      <dgm:prSet presAssocID="{56E3B62D-D19A-461D-92A9-2EEFC1CA7CAE}" presName="aSpace" presStyleCnt="0"/>
      <dgm:spPr/>
    </dgm:pt>
  </dgm:ptLst>
  <dgm:cxnLst>
    <dgm:cxn modelId="{7248AFA7-60E5-4296-883C-87C24231AAD5}" srcId="{6758AE9E-247D-455C-8779-C23AEF5D0F8E}" destId="{9E4F3BBF-A5EB-4550-AC30-51B0B07A532A}" srcOrd="2" destOrd="0" parTransId="{2DE3E02C-20BA-4BB3-84C8-395D8CA77E6B}" sibTransId="{4F1D4290-3958-4393-91FB-DC43F7E2477D}"/>
    <dgm:cxn modelId="{A955B130-D05C-4C1A-A352-1D0101605E13}" type="presOf" srcId="{21E00E96-D568-4414-9F42-6DB7418F0601}" destId="{11763AD6-D95E-4C0E-8F6C-A81E66A70758}" srcOrd="0" destOrd="0" presId="urn:microsoft.com/office/officeart/2005/8/layout/pyramid2"/>
    <dgm:cxn modelId="{69E27234-2891-447D-9D3E-71CA86DF9E64}" srcId="{6758AE9E-247D-455C-8779-C23AEF5D0F8E}" destId="{21E00E96-D568-4414-9F42-6DB7418F0601}" srcOrd="1" destOrd="0" parTransId="{1C208B08-3515-418E-90EC-CC5DB2EAF0BC}" sibTransId="{215ECC6B-11A0-43A2-9D9B-956559EDB8AA}"/>
    <dgm:cxn modelId="{4520AC8D-06CC-4169-B146-9C68CA7D69DB}" type="presOf" srcId="{6758AE9E-247D-455C-8779-C23AEF5D0F8E}" destId="{9E9239A3-BC32-4C5B-9280-E14C28F281E7}" srcOrd="0" destOrd="0" presId="urn:microsoft.com/office/officeart/2005/8/layout/pyramid2"/>
    <dgm:cxn modelId="{ACE2AF44-337F-4886-A952-F0750D1ACC62}" type="presOf" srcId="{56E3B62D-D19A-461D-92A9-2EEFC1CA7CAE}" destId="{9B162FE2-A26D-49B8-B45A-439E5B803061}" srcOrd="0" destOrd="0" presId="urn:microsoft.com/office/officeart/2005/8/layout/pyramid2"/>
    <dgm:cxn modelId="{0896AEB6-35B4-4382-A6FF-13C9AA984504}" type="presOf" srcId="{86E5BA10-2892-40F9-B58B-6FA08758C742}" destId="{DE376019-3BA5-43A6-B5C4-9F679DD3C20C}" srcOrd="0" destOrd="0" presId="urn:microsoft.com/office/officeart/2005/8/layout/pyramid2"/>
    <dgm:cxn modelId="{253DCD14-D8B7-4E18-8776-A1C66DA55AAB}" srcId="{6758AE9E-247D-455C-8779-C23AEF5D0F8E}" destId="{86E5BA10-2892-40F9-B58B-6FA08758C742}" srcOrd="0" destOrd="0" parTransId="{A1FFDD47-427F-4F81-9A4F-89808E8CCA02}" sibTransId="{50F4CB8A-470F-457B-B9BF-A0407A4C467F}"/>
    <dgm:cxn modelId="{BD4AED85-27F2-4846-8286-80A6F940FD38}" type="presOf" srcId="{9E4F3BBF-A5EB-4550-AC30-51B0B07A532A}" destId="{5831E864-DDF7-47FF-81CC-9850F0334244}" srcOrd="0" destOrd="0" presId="urn:microsoft.com/office/officeart/2005/8/layout/pyramid2"/>
    <dgm:cxn modelId="{18D7869C-9373-4629-A75F-B09364EFC033}" srcId="{6758AE9E-247D-455C-8779-C23AEF5D0F8E}" destId="{56E3B62D-D19A-461D-92A9-2EEFC1CA7CAE}" srcOrd="3" destOrd="0" parTransId="{AE4C2D6F-FEC6-4D10-B3D4-ACF4A4FDC313}" sibTransId="{97FBB1EC-B499-458C-BAD6-0BD3613672D6}"/>
    <dgm:cxn modelId="{6DEF760A-D311-4C86-8B5B-14B4003A8C0C}" type="presParOf" srcId="{9E9239A3-BC32-4C5B-9280-E14C28F281E7}" destId="{5C0D1CF1-FCEF-4A2E-A7E1-02C295D110B5}" srcOrd="0" destOrd="0" presId="urn:microsoft.com/office/officeart/2005/8/layout/pyramid2"/>
    <dgm:cxn modelId="{1138399C-E979-4648-B60E-804C0A8B8ECA}" type="presParOf" srcId="{9E9239A3-BC32-4C5B-9280-E14C28F281E7}" destId="{39829759-B39A-43A2-AEED-F1DA8161EF2D}" srcOrd="1" destOrd="0" presId="urn:microsoft.com/office/officeart/2005/8/layout/pyramid2"/>
    <dgm:cxn modelId="{551176A3-A642-4DD0-A969-A5AE85832650}" type="presParOf" srcId="{39829759-B39A-43A2-AEED-F1DA8161EF2D}" destId="{DE376019-3BA5-43A6-B5C4-9F679DD3C20C}" srcOrd="0" destOrd="0" presId="urn:microsoft.com/office/officeart/2005/8/layout/pyramid2"/>
    <dgm:cxn modelId="{D578411C-562B-4715-969B-BB150EFD10CD}" type="presParOf" srcId="{39829759-B39A-43A2-AEED-F1DA8161EF2D}" destId="{CC079F07-3062-412E-BA3D-217FC22074E1}" srcOrd="1" destOrd="0" presId="urn:microsoft.com/office/officeart/2005/8/layout/pyramid2"/>
    <dgm:cxn modelId="{04414E10-92E1-43F9-9047-7631651559F2}" type="presParOf" srcId="{39829759-B39A-43A2-AEED-F1DA8161EF2D}" destId="{11763AD6-D95E-4C0E-8F6C-A81E66A70758}" srcOrd="2" destOrd="0" presId="urn:microsoft.com/office/officeart/2005/8/layout/pyramid2"/>
    <dgm:cxn modelId="{E53956AE-BEE2-4F7C-81C7-7F6508B8981B}" type="presParOf" srcId="{39829759-B39A-43A2-AEED-F1DA8161EF2D}" destId="{CF732638-2DB7-4594-805B-0CCA3143BB21}" srcOrd="3" destOrd="0" presId="urn:microsoft.com/office/officeart/2005/8/layout/pyramid2"/>
    <dgm:cxn modelId="{8B03F38C-6DAE-4C62-9B62-C72A9A4A5D77}" type="presParOf" srcId="{39829759-B39A-43A2-AEED-F1DA8161EF2D}" destId="{5831E864-DDF7-47FF-81CC-9850F0334244}" srcOrd="4" destOrd="0" presId="urn:microsoft.com/office/officeart/2005/8/layout/pyramid2"/>
    <dgm:cxn modelId="{C0CAA9F6-F745-4C45-94D0-4BB0F86AA561}" type="presParOf" srcId="{39829759-B39A-43A2-AEED-F1DA8161EF2D}" destId="{25815485-11A5-48BD-BA83-3AC293F153EF}" srcOrd="5" destOrd="0" presId="urn:microsoft.com/office/officeart/2005/8/layout/pyramid2"/>
    <dgm:cxn modelId="{D47471A4-34C8-407E-B21D-A2E198D7C992}" type="presParOf" srcId="{39829759-B39A-43A2-AEED-F1DA8161EF2D}" destId="{9B162FE2-A26D-49B8-B45A-439E5B803061}" srcOrd="6" destOrd="0" presId="urn:microsoft.com/office/officeart/2005/8/layout/pyramid2"/>
    <dgm:cxn modelId="{709145DD-543D-42D5-B228-2A90B8423582}" type="presParOf" srcId="{39829759-B39A-43A2-AEED-F1DA8161EF2D}" destId="{FDED697F-BD59-4B25-B57A-54AA16A2BBE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5A4E34-6344-4749-BCA3-D38C3DEC86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DF386C-8073-4962-8C98-759FADDF132C}">
      <dgm:prSet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Нормативные правовые акты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6983899-2350-45E3-9704-6F5293858350}" type="parTrans" cxnId="{88D40335-41AC-416D-B333-DABECFEBB6D1}">
      <dgm:prSet/>
      <dgm:spPr/>
      <dgm:t>
        <a:bodyPr/>
        <a:lstStyle/>
        <a:p>
          <a:endParaRPr lang="ru-RU"/>
        </a:p>
      </dgm:t>
    </dgm:pt>
    <dgm:pt modelId="{3FEE9EF3-7C0E-4A5F-AD95-D4C9E42F1A4D}" type="sibTrans" cxnId="{88D40335-41AC-416D-B333-DABECFEBB6D1}">
      <dgm:prSet/>
      <dgm:spPr/>
      <dgm:t>
        <a:bodyPr/>
        <a:lstStyle/>
        <a:p>
          <a:endParaRPr lang="ru-RU"/>
        </a:p>
      </dgm:t>
    </dgm:pt>
    <dgm:pt modelId="{E99F1720-464F-47AC-B1D7-71031AEEC3C0}" type="pres">
      <dgm:prSet presAssocID="{005A4E34-6344-4749-BCA3-D38C3DEC86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AD3EE5-FF5B-4C90-BA78-F26AA77525C3}" type="pres">
      <dgm:prSet presAssocID="{80DF386C-8073-4962-8C98-759FADDF132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AA2FA7-61AC-40CC-BE0B-15C48CE0A6C3}" type="presOf" srcId="{80DF386C-8073-4962-8C98-759FADDF132C}" destId="{ACAD3EE5-FF5B-4C90-BA78-F26AA77525C3}" srcOrd="0" destOrd="0" presId="urn:microsoft.com/office/officeart/2005/8/layout/vList2"/>
    <dgm:cxn modelId="{88D40335-41AC-416D-B333-DABECFEBB6D1}" srcId="{005A4E34-6344-4749-BCA3-D38C3DEC8654}" destId="{80DF386C-8073-4962-8C98-759FADDF132C}" srcOrd="0" destOrd="0" parTransId="{E6983899-2350-45E3-9704-6F5293858350}" sibTransId="{3FEE9EF3-7C0E-4A5F-AD95-D4C9E42F1A4D}"/>
    <dgm:cxn modelId="{2D141D20-CE5E-4D5E-AE54-6B227FC5CE40}" type="presOf" srcId="{005A4E34-6344-4749-BCA3-D38C3DEC8654}" destId="{E99F1720-464F-47AC-B1D7-71031AEEC3C0}" srcOrd="0" destOrd="0" presId="urn:microsoft.com/office/officeart/2005/8/layout/vList2"/>
    <dgm:cxn modelId="{681A4F23-2F1F-41F2-B1B2-0FAAA522941E}" type="presParOf" srcId="{E99F1720-464F-47AC-B1D7-71031AEEC3C0}" destId="{ACAD3EE5-FF5B-4C90-BA78-F26AA77525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3F4113-CD8F-4DCE-B228-E381EEC84F0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E308E0-48F2-4FFE-AB04-75019E1C90B2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pPr algn="l" rtl="0"/>
          <a:r>
            <a:rPr lang="ru-RU" b="1" dirty="0" smtClean="0">
              <a:solidFill>
                <a:schemeClr val="tx1"/>
              </a:solidFill>
            </a:rPr>
            <a:t>Закон Оренбургской области от 16.03.2009 года № 2818/606-IV-ОЗ «О наделении органов местного самоуправления Оренбургской области государственными полномочиями по созданию административных комиссий», </a:t>
          </a:r>
          <a:r>
            <a:rPr lang="ru-RU" dirty="0" smtClean="0">
              <a:solidFill>
                <a:schemeClr val="tx1"/>
              </a:solidFill>
            </a:rPr>
            <a:t>определяет правовые, экономические и финансовые основы наделения органов местного самоуправления государственными полномочиями по созданию административных комиссий в целях привлечения к административной ответственности, предусмотренной законом Оренбургской области от 1 октября 2003 года  № 489/55-III-ОЗ "Об административных правонарушениях в Оренбургской области«.</a:t>
          </a:r>
        </a:p>
        <a:p>
          <a:pPr algn="l"/>
          <a:r>
            <a:rPr lang="ru-RU" dirty="0" smtClean="0">
              <a:solidFill>
                <a:schemeClr val="tx1"/>
              </a:solidFill>
            </a:rPr>
            <a:t>Указанным Законом государственными полномочиями по созданию административных комиссий наделяются органы местного самоуправления городских округов и муниципальных районов.</a:t>
          </a:r>
        </a:p>
        <a:p>
          <a:pPr algn="l"/>
          <a:r>
            <a:rPr lang="ru-RU" dirty="0" smtClean="0">
              <a:solidFill>
                <a:schemeClr val="tx1"/>
              </a:solidFill>
            </a:rPr>
            <a:t>В рамках осуществления указанных государственных полномочий:</a:t>
          </a:r>
        </a:p>
        <a:p>
          <a:pPr algn="l"/>
          <a:r>
            <a:rPr lang="ru-RU" dirty="0" smtClean="0">
              <a:solidFill>
                <a:schemeClr val="tx1"/>
              </a:solidFill>
            </a:rPr>
            <a:t>органы местного самоуправления </a:t>
          </a:r>
          <a:r>
            <a:rPr lang="ru-RU" b="1" dirty="0" smtClean="0">
              <a:solidFill>
                <a:schemeClr val="tx1"/>
              </a:solidFill>
            </a:rPr>
            <a:t>муниципальных районов </a:t>
          </a:r>
          <a:r>
            <a:rPr lang="ru-RU" dirty="0" smtClean="0">
              <a:solidFill>
                <a:schemeClr val="tx1"/>
              </a:solidFill>
            </a:rPr>
            <a:t>создают административную комиссию </a:t>
          </a:r>
          <a:r>
            <a:rPr lang="ru-RU" b="1" dirty="0" smtClean="0">
              <a:solidFill>
                <a:schemeClr val="tx1"/>
              </a:solidFill>
            </a:rPr>
            <a:t>на территории района </a:t>
          </a:r>
          <a:r>
            <a:rPr lang="ru-RU" dirty="0" smtClean="0">
              <a:solidFill>
                <a:schemeClr val="tx1"/>
              </a:solidFill>
            </a:rPr>
            <a:t>и административные комиссии </a:t>
          </a:r>
          <a:r>
            <a:rPr lang="ru-RU" b="1" dirty="0" smtClean="0">
              <a:solidFill>
                <a:schemeClr val="tx1"/>
              </a:solidFill>
            </a:rPr>
            <a:t>на территориях сельских поселений.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4EEBC99-9E05-4B68-9B67-BEB68AE9107B}" type="parTrans" cxnId="{A68A9C8F-57E9-4F69-B3F5-28E4B0EE5094}">
      <dgm:prSet/>
      <dgm:spPr/>
      <dgm:t>
        <a:bodyPr/>
        <a:lstStyle/>
        <a:p>
          <a:endParaRPr lang="ru-RU"/>
        </a:p>
      </dgm:t>
    </dgm:pt>
    <dgm:pt modelId="{28C65D58-30A5-42E8-9780-C8E7DC6B0CBB}" type="sibTrans" cxnId="{A68A9C8F-57E9-4F69-B3F5-28E4B0EE5094}">
      <dgm:prSet/>
      <dgm:spPr/>
      <dgm:t>
        <a:bodyPr/>
        <a:lstStyle/>
        <a:p>
          <a:endParaRPr lang="ru-RU"/>
        </a:p>
      </dgm:t>
    </dgm:pt>
    <dgm:pt modelId="{B57F4FD1-BFE6-4E20-8EAA-403E9E1C462A}" type="pres">
      <dgm:prSet presAssocID="{D33F4113-CD8F-4DCE-B228-E381EEC84F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5ACC33-4F5A-4818-A533-ED66B28ED1C6}" type="pres">
      <dgm:prSet presAssocID="{D5E308E0-48F2-4FFE-AB04-75019E1C90B2}" presName="parentText" presStyleLbl="node1" presStyleIdx="0" presStyleCnt="1" custScaleY="128463" custLinFactNeighborX="-5357" custLinFactNeighborY="-145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2A990B-AA6D-4643-8368-1D4ADC5D247D}" type="presOf" srcId="{D5E308E0-48F2-4FFE-AB04-75019E1C90B2}" destId="{BC5ACC33-4F5A-4818-A533-ED66B28ED1C6}" srcOrd="0" destOrd="0" presId="urn:microsoft.com/office/officeart/2005/8/layout/vList2"/>
    <dgm:cxn modelId="{E5A27E04-C9C8-473E-9618-A5CE2ED267B4}" type="presOf" srcId="{D33F4113-CD8F-4DCE-B228-E381EEC84F05}" destId="{B57F4FD1-BFE6-4E20-8EAA-403E9E1C462A}" srcOrd="0" destOrd="0" presId="urn:microsoft.com/office/officeart/2005/8/layout/vList2"/>
    <dgm:cxn modelId="{A68A9C8F-57E9-4F69-B3F5-28E4B0EE5094}" srcId="{D33F4113-CD8F-4DCE-B228-E381EEC84F05}" destId="{D5E308E0-48F2-4FFE-AB04-75019E1C90B2}" srcOrd="0" destOrd="0" parTransId="{64EEBC99-9E05-4B68-9B67-BEB68AE9107B}" sibTransId="{28C65D58-30A5-42E8-9780-C8E7DC6B0CBB}"/>
    <dgm:cxn modelId="{717604C9-55AE-4DD4-83F5-3D3E25A317F4}" type="presParOf" srcId="{B57F4FD1-BFE6-4E20-8EAA-403E9E1C462A}" destId="{BC5ACC33-4F5A-4818-A533-ED66B28ED1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939EB7-97F4-455F-B520-40609770C959}" type="doc">
      <dgm:prSet loTypeId="urn:microsoft.com/office/officeart/2005/8/layout/vList2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97F7FD9E-8A0A-4BCD-9B2E-E8A0CE72F296}">
      <dgm:prSet custT="1"/>
      <dgm:spPr/>
      <dgm:t>
        <a:bodyPr/>
        <a:lstStyle/>
        <a:p>
          <a:pPr algn="ctr" rtl="0"/>
          <a:r>
            <a:rPr lang="ru-RU" sz="1550" b="1" dirty="0" smtClean="0">
              <a:latin typeface="+mn-lt"/>
              <a:cs typeface="Times New Roman" pitchFamily="18" charset="0"/>
            </a:rPr>
            <a:t>Закон  Оренбургской области «Об административных комиссиях в Оренбургской области» </a:t>
          </a:r>
          <a:r>
            <a:rPr lang="ru-RU" sz="1550" dirty="0" smtClean="0">
              <a:latin typeface="+mn-lt"/>
              <a:cs typeface="Times New Roman" pitchFamily="18" charset="0"/>
            </a:rPr>
            <a:t>определяет статус административных комиссий, порядок создания, основные задачи, состав и срок полномочий, организацию деятельности административных комиссий. </a:t>
          </a:r>
          <a:r>
            <a:rPr lang="ru-RU" sz="1550" dirty="0" smtClean="0">
              <a:latin typeface="+mn-lt"/>
            </a:rPr>
            <a:t>В соответствии со</a:t>
          </a:r>
          <a:r>
            <a:rPr lang="ru-RU" sz="1550" b="1" dirty="0" smtClean="0">
              <a:latin typeface="+mn-lt"/>
            </a:rPr>
            <a:t> </a:t>
          </a:r>
          <a:r>
            <a:rPr lang="ru-RU" sz="1550" dirty="0" smtClean="0">
              <a:latin typeface="+mn-lt"/>
            </a:rPr>
            <a:t>статьей 7</a:t>
          </a:r>
          <a:r>
            <a:rPr lang="ru-RU" sz="1550" b="1" dirty="0" smtClean="0">
              <a:latin typeface="+mn-lt"/>
            </a:rPr>
            <a:t> Закона «Об административных комиссиях в Оренбургской области» з</a:t>
          </a:r>
          <a:r>
            <a:rPr lang="ru-RU" sz="1550" dirty="0" smtClean="0">
              <a:latin typeface="+mn-lt"/>
            </a:rPr>
            <a:t>аседания административной комиссии проводятся по мере необходимости. </a:t>
          </a:r>
          <a:r>
            <a:rPr lang="ru-RU" sz="1550" b="1" dirty="0" smtClean="0">
              <a:latin typeface="+mn-lt"/>
            </a:rPr>
            <a:t>При этом производство по делам об административных правонарушениях должно обеспечиваться в сроки, установленные </a:t>
          </a:r>
          <a:r>
            <a:rPr lang="ru-RU" sz="1550" b="1" dirty="0" smtClean="0">
              <a:latin typeface="+mn-lt"/>
              <a:hlinkClick xmlns:r="http://schemas.openxmlformats.org/officeDocument/2006/relationships" r:id="rId1"/>
            </a:rPr>
            <a:t>Кодексом</a:t>
          </a:r>
          <a:r>
            <a:rPr lang="ru-RU" sz="1550" b="1" dirty="0" smtClean="0">
              <a:latin typeface="+mn-lt"/>
            </a:rPr>
            <a:t> Российской Федерации об административных правонарушениях </a:t>
          </a:r>
        </a:p>
        <a:p>
          <a:pPr algn="ctr" rtl="0"/>
          <a:r>
            <a:rPr lang="ru-RU" sz="1550" dirty="0" smtClean="0">
              <a:latin typeface="+mn-lt"/>
            </a:rPr>
            <a:t>Административная комиссия </a:t>
          </a:r>
          <a:r>
            <a:rPr lang="ru-RU" sz="1550" b="1" dirty="0" smtClean="0">
              <a:latin typeface="+mn-lt"/>
            </a:rPr>
            <a:t>рассматривает </a:t>
          </a:r>
          <a:r>
            <a:rPr lang="ru-RU" sz="1550" dirty="0" smtClean="0">
              <a:latin typeface="+mn-lt"/>
            </a:rPr>
            <a:t>дела на </a:t>
          </a:r>
          <a:r>
            <a:rPr lang="ru-RU" sz="1550" b="1" dirty="0" smtClean="0">
              <a:latin typeface="+mn-lt"/>
            </a:rPr>
            <a:t>открытом </a:t>
          </a:r>
          <a:r>
            <a:rPr lang="ru-RU" sz="1550" dirty="0" smtClean="0">
              <a:latin typeface="+mn-lt"/>
            </a:rPr>
            <a:t>заседании.</a:t>
          </a:r>
        </a:p>
        <a:p>
          <a:pPr algn="ctr" rtl="0"/>
          <a:r>
            <a:rPr lang="ru-RU" sz="1550" dirty="0" smtClean="0">
              <a:latin typeface="+mn-lt"/>
            </a:rPr>
            <a:t> О дне заседания административной комиссии </a:t>
          </a:r>
          <a:r>
            <a:rPr lang="ru-RU" sz="1550" b="1" dirty="0" smtClean="0">
              <a:latin typeface="+mn-lt"/>
            </a:rPr>
            <a:t>извещается</a:t>
          </a:r>
          <a:r>
            <a:rPr lang="ru-RU" sz="1550" dirty="0" smtClean="0">
              <a:latin typeface="+mn-lt"/>
            </a:rPr>
            <a:t> </a:t>
          </a:r>
          <a:r>
            <a:rPr lang="ru-RU" sz="1550" b="1" dirty="0" smtClean="0">
              <a:latin typeface="+mn-lt"/>
            </a:rPr>
            <a:t>прокурор</a:t>
          </a:r>
          <a:r>
            <a:rPr lang="ru-RU" sz="1550" dirty="0" smtClean="0">
              <a:latin typeface="+mn-lt"/>
            </a:rPr>
            <a:t> района, города.</a:t>
          </a:r>
        </a:p>
        <a:p>
          <a:pPr algn="ctr" rtl="0"/>
          <a:r>
            <a:rPr lang="ru-RU" sz="1550" dirty="0" smtClean="0">
              <a:latin typeface="+mn-lt"/>
            </a:rPr>
            <a:t> Заседание административной комиссии считается правомочным, если в нем участвует </a:t>
          </a:r>
          <a:r>
            <a:rPr lang="ru-RU" sz="1550" b="1" dirty="0" smtClean="0">
              <a:latin typeface="+mn-lt"/>
            </a:rPr>
            <a:t>не менее половины </a:t>
          </a:r>
          <a:r>
            <a:rPr lang="ru-RU" sz="1550" dirty="0" smtClean="0">
              <a:latin typeface="+mn-lt"/>
            </a:rPr>
            <a:t>ее </a:t>
          </a:r>
          <a:r>
            <a:rPr lang="ru-RU" sz="1550" b="1" dirty="0" smtClean="0">
              <a:latin typeface="+mn-lt"/>
            </a:rPr>
            <a:t>состава</a:t>
          </a:r>
          <a:r>
            <a:rPr lang="ru-RU" sz="1550" dirty="0" smtClean="0">
              <a:latin typeface="+mn-lt"/>
            </a:rPr>
            <a:t>.</a:t>
          </a:r>
        </a:p>
        <a:p>
          <a:pPr algn="ctr" rtl="0"/>
          <a:r>
            <a:rPr lang="ru-RU" sz="1550" dirty="0" smtClean="0">
              <a:latin typeface="+mn-lt"/>
            </a:rPr>
            <a:t>Процессуальным основанием для рассмотрения дела является составленный компетентным должностным лицом и надлежащим образом оформленный </a:t>
          </a:r>
          <a:r>
            <a:rPr lang="ru-RU" sz="1550" b="1" dirty="0" smtClean="0">
              <a:latin typeface="+mn-lt"/>
            </a:rPr>
            <a:t>протокол об административном правонарушении. </a:t>
          </a:r>
          <a:r>
            <a:rPr lang="ru-RU" sz="1550" dirty="0" smtClean="0">
              <a:latin typeface="+mn-lt"/>
            </a:rPr>
            <a:t>О</a:t>
          </a:r>
          <a:r>
            <a:rPr lang="ru-RU" sz="1550" i="1" dirty="0" smtClean="0">
              <a:latin typeface="+mn-lt"/>
            </a:rPr>
            <a:t>н составляется непосредственно </a:t>
          </a:r>
          <a:r>
            <a:rPr lang="ru-RU" sz="1550" b="1" i="1" dirty="0" smtClean="0">
              <a:latin typeface="+mn-lt"/>
            </a:rPr>
            <a:t>членом административной комиссии</a:t>
          </a:r>
          <a:r>
            <a:rPr lang="ru-RU" sz="1550" i="1" dirty="0" smtClean="0">
              <a:latin typeface="+mn-lt"/>
            </a:rPr>
            <a:t>, </a:t>
          </a:r>
          <a:r>
            <a:rPr lang="ru-RU" sz="1550" b="1" i="1" dirty="0" smtClean="0">
              <a:latin typeface="+mn-lt"/>
            </a:rPr>
            <a:t>сотрудником полиции</a:t>
          </a:r>
          <a:r>
            <a:rPr lang="ru-RU" sz="1550" b="1" dirty="0" smtClean="0">
              <a:latin typeface="+mn-lt"/>
            </a:rPr>
            <a:t> </a:t>
          </a:r>
          <a:r>
            <a:rPr lang="ru-RU" sz="1550" dirty="0" smtClean="0">
              <a:latin typeface="+mn-lt"/>
              <a:cs typeface="Times New Roman" pitchFamily="18" charset="0"/>
            </a:rPr>
            <a:t> </a:t>
          </a:r>
          <a:endParaRPr lang="ru-RU" sz="1550" dirty="0">
            <a:latin typeface="+mn-lt"/>
            <a:cs typeface="Times New Roman" pitchFamily="18" charset="0"/>
          </a:endParaRPr>
        </a:p>
      </dgm:t>
    </dgm:pt>
    <dgm:pt modelId="{71B3BA33-0B2E-489C-AACF-0FBD836424E1}" type="parTrans" cxnId="{4598E392-DA44-4FD3-93EC-546E9D83210B}">
      <dgm:prSet/>
      <dgm:spPr/>
      <dgm:t>
        <a:bodyPr/>
        <a:lstStyle/>
        <a:p>
          <a:endParaRPr lang="ru-RU"/>
        </a:p>
      </dgm:t>
    </dgm:pt>
    <dgm:pt modelId="{3EAA2228-529A-449B-9729-CB721986F629}" type="sibTrans" cxnId="{4598E392-DA44-4FD3-93EC-546E9D83210B}">
      <dgm:prSet/>
      <dgm:spPr/>
      <dgm:t>
        <a:bodyPr/>
        <a:lstStyle/>
        <a:p>
          <a:endParaRPr lang="ru-RU"/>
        </a:p>
      </dgm:t>
    </dgm:pt>
    <dgm:pt modelId="{40D949F4-A3D2-497C-8F78-99AA01208DBC}" type="pres">
      <dgm:prSet presAssocID="{1E939EB7-97F4-455F-B520-40609770C9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441E8-72F7-4FB4-84E0-6678B01C93EE}" type="pres">
      <dgm:prSet presAssocID="{97F7FD9E-8A0A-4BCD-9B2E-E8A0CE72F296}" presName="parentText" presStyleLbl="node1" presStyleIdx="0" presStyleCnt="1" custScaleX="97979" custScaleY="647489" custLinFactNeighborX="1750" custLinFactNeighborY="-170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90F614-CE4B-4172-B229-96B6BAA833C1}" type="presOf" srcId="{97F7FD9E-8A0A-4BCD-9B2E-E8A0CE72F296}" destId="{0ED441E8-72F7-4FB4-84E0-6678B01C93EE}" srcOrd="0" destOrd="0" presId="urn:microsoft.com/office/officeart/2005/8/layout/vList2"/>
    <dgm:cxn modelId="{4598E392-DA44-4FD3-93EC-546E9D83210B}" srcId="{1E939EB7-97F4-455F-B520-40609770C959}" destId="{97F7FD9E-8A0A-4BCD-9B2E-E8A0CE72F296}" srcOrd="0" destOrd="0" parTransId="{71B3BA33-0B2E-489C-AACF-0FBD836424E1}" sibTransId="{3EAA2228-529A-449B-9729-CB721986F629}"/>
    <dgm:cxn modelId="{C6473E3E-76BB-41DA-BAF6-98001548F6A1}" type="presOf" srcId="{1E939EB7-97F4-455F-B520-40609770C959}" destId="{40D949F4-A3D2-497C-8F78-99AA01208DBC}" srcOrd="0" destOrd="0" presId="urn:microsoft.com/office/officeart/2005/8/layout/vList2"/>
    <dgm:cxn modelId="{26148DFD-E705-49D6-970D-01714268948A}" type="presParOf" srcId="{40D949F4-A3D2-497C-8F78-99AA01208DBC}" destId="{0ED441E8-72F7-4FB4-84E0-6678B01C93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0EB4C5-2579-4107-8B08-5AEE0825A27E}" type="doc">
      <dgm:prSet loTypeId="urn:microsoft.com/office/officeart/2005/8/layout/vList2" loCatId="list" qsTypeId="urn:microsoft.com/office/officeart/2005/8/quickstyle/3d1" qsCatId="3D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3C667FAB-2C4C-4BA8-B255-4B832469298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 rtl="0"/>
          <a:r>
            <a:rPr lang="ru-RU" sz="2000" i="1" dirty="0" smtClean="0">
              <a:solidFill>
                <a:schemeClr val="tx1"/>
              </a:solidFill>
            </a:rPr>
            <a:t>В соответствии </a:t>
          </a:r>
          <a:r>
            <a:rPr lang="ru-RU" sz="2000" b="1" i="1" dirty="0" smtClean="0">
              <a:solidFill>
                <a:schemeClr val="tx1"/>
              </a:solidFill>
            </a:rPr>
            <a:t>со статьей 33 </a:t>
          </a:r>
          <a:r>
            <a:rPr lang="ru-RU" sz="2000" i="1" dirty="0" smtClean="0">
              <a:solidFill>
                <a:schemeClr val="tx1"/>
              </a:solidFill>
              <a:latin typeface="+mj-lt"/>
            </a:rPr>
            <a:t>указанного</a:t>
          </a:r>
          <a:r>
            <a:rPr lang="ru-RU" sz="2000" i="1" dirty="0" smtClean="0">
              <a:solidFill>
                <a:schemeClr val="tx1"/>
              </a:solidFill>
            </a:rPr>
            <a:t> закона </a:t>
          </a:r>
          <a:r>
            <a: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административные комиссии рассматривают дела об административных правонарушениях по следующим статьям: </a:t>
          </a:r>
          <a:endParaRPr lang="ru-RU" sz="20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7C7214-5589-45BE-AC81-E642672141B6}" type="parTrans" cxnId="{EE32BF71-9232-40F9-BCCB-357AD2070D2A}">
      <dgm:prSet/>
      <dgm:spPr/>
      <dgm:t>
        <a:bodyPr/>
        <a:lstStyle/>
        <a:p>
          <a:endParaRPr lang="ru-RU"/>
        </a:p>
      </dgm:t>
    </dgm:pt>
    <dgm:pt modelId="{B0792E16-0C1C-41B5-B815-D6531CB785DC}" type="sibTrans" cxnId="{EE32BF71-9232-40F9-BCCB-357AD2070D2A}">
      <dgm:prSet/>
      <dgm:spPr/>
      <dgm:t>
        <a:bodyPr/>
        <a:lstStyle/>
        <a:p>
          <a:endParaRPr lang="ru-RU"/>
        </a:p>
      </dgm:t>
    </dgm:pt>
    <dgm:pt modelId="{52BA5988-D409-41E6-99BF-2F42E0050BA9}" type="pres">
      <dgm:prSet presAssocID="{640EB4C5-2579-4107-8B08-5AEE0825A2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6AC7FB-8B97-4BA6-8032-2DBF4DA71844}" type="pres">
      <dgm:prSet presAssocID="{3C667FAB-2C4C-4BA8-B255-4B832469298F}" presName="parentText" presStyleLbl="node1" presStyleIdx="0" presStyleCnt="1" custScaleX="98319" custScaleY="125260" custLinFactY="11338" custLinFactNeighborX="-169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5F9567-4C94-4FF7-9E56-7C1AC48AB76D}" type="presOf" srcId="{3C667FAB-2C4C-4BA8-B255-4B832469298F}" destId="{656AC7FB-8B97-4BA6-8032-2DBF4DA71844}" srcOrd="0" destOrd="0" presId="urn:microsoft.com/office/officeart/2005/8/layout/vList2"/>
    <dgm:cxn modelId="{755F096D-46C0-452F-86A9-BBF46EA842E7}" type="presOf" srcId="{640EB4C5-2579-4107-8B08-5AEE0825A27E}" destId="{52BA5988-D409-41E6-99BF-2F42E0050BA9}" srcOrd="0" destOrd="0" presId="urn:microsoft.com/office/officeart/2005/8/layout/vList2"/>
    <dgm:cxn modelId="{EE32BF71-9232-40F9-BCCB-357AD2070D2A}" srcId="{640EB4C5-2579-4107-8B08-5AEE0825A27E}" destId="{3C667FAB-2C4C-4BA8-B255-4B832469298F}" srcOrd="0" destOrd="0" parTransId="{FA7C7214-5589-45BE-AC81-E642672141B6}" sibTransId="{B0792E16-0C1C-41B5-B815-D6531CB785DC}"/>
    <dgm:cxn modelId="{AEDC3299-9EB5-4F55-A997-0EAAAD559B70}" type="presParOf" srcId="{52BA5988-D409-41E6-99BF-2F42E0050BA9}" destId="{656AC7FB-8B97-4BA6-8032-2DBF4DA71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A4B857-1C69-4E02-827D-37A9270462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E0A730-6BD5-445D-BA29-FAA9854AC043}">
      <dgm:prSet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chemeClr val="tx1"/>
              </a:solidFill>
              <a:latin typeface="Constantia" panose="02030602050306030303" pitchFamily="18" charset="0"/>
            </a:rPr>
            <a:t>Закон Оренбургской области от 01.10.2003 года              № 489/55-III-ОЗ «Об административных правонарушениях в Оренбургской области»</a:t>
          </a:r>
          <a:r>
            <a:rPr lang="ru-RU" sz="2400" dirty="0" smtClean="0">
              <a:solidFill>
                <a:schemeClr val="tx1"/>
              </a:solidFill>
              <a:latin typeface="Constantia" panose="02030602050306030303" pitchFamily="18" charset="0"/>
            </a:rPr>
            <a:t> определил административную ответственность и административные наказания, перечень административных правонарушений, подведомственность дел об административных правонарушениях, перечень лиц, уполномоченных составлять протоколы об административных правонарушениях.</a:t>
          </a:r>
          <a:endParaRPr lang="ru-RU" sz="2400" dirty="0">
            <a:solidFill>
              <a:schemeClr val="tx1"/>
            </a:solidFill>
            <a:latin typeface="Constantia" panose="02030602050306030303" pitchFamily="18" charset="0"/>
            <a:cs typeface="Times New Roman" pitchFamily="18" charset="0"/>
          </a:endParaRPr>
        </a:p>
      </dgm:t>
    </dgm:pt>
    <dgm:pt modelId="{CEEDEE6A-51AD-4C05-9901-FEF43F6A244C}" type="parTrans" cxnId="{0084265B-0ECF-4E90-91E5-E2C6F065116A}">
      <dgm:prSet/>
      <dgm:spPr/>
      <dgm:t>
        <a:bodyPr/>
        <a:lstStyle/>
        <a:p>
          <a:endParaRPr lang="ru-RU"/>
        </a:p>
      </dgm:t>
    </dgm:pt>
    <dgm:pt modelId="{41929E16-68B8-4A0D-8F93-8ED5112AC5FC}" type="sibTrans" cxnId="{0084265B-0ECF-4E90-91E5-E2C6F065116A}">
      <dgm:prSet/>
      <dgm:spPr/>
      <dgm:t>
        <a:bodyPr/>
        <a:lstStyle/>
        <a:p>
          <a:endParaRPr lang="ru-RU"/>
        </a:p>
      </dgm:t>
    </dgm:pt>
    <dgm:pt modelId="{9A73ED94-A485-4E4F-AC0C-9D1B4635AB28}" type="pres">
      <dgm:prSet presAssocID="{75A4B857-1C69-4E02-827D-37A9270462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48440F-FD27-40AE-A46E-A0F8CADFF774}" type="pres">
      <dgm:prSet presAssocID="{8DE0A730-6BD5-445D-BA29-FAA9854AC0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620E63-739E-4622-98DE-FFA466F851AC}" type="presOf" srcId="{75A4B857-1C69-4E02-827D-37A9270462B5}" destId="{9A73ED94-A485-4E4F-AC0C-9D1B4635AB28}" srcOrd="0" destOrd="0" presId="urn:microsoft.com/office/officeart/2005/8/layout/vList2"/>
    <dgm:cxn modelId="{0084265B-0ECF-4E90-91E5-E2C6F065116A}" srcId="{75A4B857-1C69-4E02-827D-37A9270462B5}" destId="{8DE0A730-6BD5-445D-BA29-FAA9854AC043}" srcOrd="0" destOrd="0" parTransId="{CEEDEE6A-51AD-4C05-9901-FEF43F6A244C}" sibTransId="{41929E16-68B8-4A0D-8F93-8ED5112AC5FC}"/>
    <dgm:cxn modelId="{BA89B3D7-5176-4D21-9470-138635AAD83C}" type="presOf" srcId="{8DE0A730-6BD5-445D-BA29-FAA9854AC043}" destId="{5548440F-FD27-40AE-A46E-A0F8CADFF774}" srcOrd="0" destOrd="0" presId="urn:microsoft.com/office/officeart/2005/8/layout/vList2"/>
    <dgm:cxn modelId="{BE6B236F-F6E3-48B7-AF13-3E8F38074734}" type="presParOf" srcId="{9A73ED94-A485-4E4F-AC0C-9D1B4635AB28}" destId="{5548440F-FD27-40AE-A46E-A0F8CADFF7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968D11-82AA-47F2-88E9-FBA4D301C3A8}" type="doc">
      <dgm:prSet loTypeId="urn:microsoft.com/office/officeart/2005/8/layout/default#1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23925D70-2613-44DC-B75F-DF45AB54888F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endParaRPr lang="ru-RU" sz="16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18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21. </a:t>
          </a:r>
          <a:r>
            <a:rPr lang="ru-RU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Оставление без рассмотрения обращений выборных должностных лиц местного самоуправления организациями</a:t>
          </a:r>
        </a:p>
        <a:p>
          <a:pPr rtl="0"/>
          <a:endParaRPr lang="ru-RU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3F62B22-8C5E-482E-8112-B8E472D083F5}" type="sibTrans" cxnId="{404302E9-8CE3-45D8-BFBB-F8CCD158B46A}">
      <dgm:prSet/>
      <dgm:spPr/>
      <dgm:t>
        <a:bodyPr/>
        <a:lstStyle/>
        <a:p>
          <a:endParaRPr lang="ru-RU"/>
        </a:p>
      </dgm:t>
    </dgm:pt>
    <dgm:pt modelId="{63E2E0CE-0A5E-4AFB-8759-6F81D3377620}" type="parTrans" cxnId="{404302E9-8CE3-45D8-BFBB-F8CCD158B46A}">
      <dgm:prSet/>
      <dgm:spPr/>
      <dgm:t>
        <a:bodyPr/>
        <a:lstStyle/>
        <a:p>
          <a:endParaRPr lang="ru-RU"/>
        </a:p>
      </dgm:t>
    </dgm:pt>
    <dgm:pt modelId="{2B3680BD-344C-4892-8876-E1517006EFC9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6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20. </a:t>
          </a:r>
          <a:r>
            <a:rPr lang="ru-RU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Незаконные действия по отношению к символам Оренбургской области и официальным символам муниципальных образований Оренбургской области</a:t>
          </a:r>
        </a:p>
        <a:p>
          <a:pPr rtl="0"/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6E454B5-0159-416E-9B3A-CF4899777DEF}" type="sibTrans" cxnId="{CEA44D12-5204-424A-9AC0-00E5C5D90F7F}">
      <dgm:prSet/>
      <dgm:spPr/>
      <dgm:t>
        <a:bodyPr/>
        <a:lstStyle/>
        <a:p>
          <a:endParaRPr lang="ru-RU"/>
        </a:p>
      </dgm:t>
    </dgm:pt>
    <dgm:pt modelId="{071DBDCF-2486-4B97-9689-73A7789530FD}" type="parTrans" cxnId="{CEA44D12-5204-424A-9AC0-00E5C5D90F7F}">
      <dgm:prSet/>
      <dgm:spPr/>
      <dgm:t>
        <a:bodyPr/>
        <a:lstStyle/>
        <a:p>
          <a:endParaRPr lang="ru-RU"/>
        </a:p>
      </dgm:t>
    </dgm:pt>
    <dgm:pt modelId="{E9589C92-AB13-4B7A-8E27-5764CF7437C7}" type="pres">
      <dgm:prSet presAssocID="{8D968D11-82AA-47F2-88E9-FBA4D301C3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0321D9-F282-4D9F-A0C7-2489CDC7B680}" type="pres">
      <dgm:prSet presAssocID="{2B3680BD-344C-4892-8876-E1517006EFC9}" presName="node" presStyleLbl="node1" presStyleIdx="0" presStyleCnt="2" custScaleX="19357" custScaleY="81133" custLinFactNeighborX="2177" custLinFactNeighborY="11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19D50-8784-4D38-957B-53EC54EF9DC5}" type="pres">
      <dgm:prSet presAssocID="{B6E454B5-0159-416E-9B3A-CF4899777DEF}" presName="sibTrans" presStyleCnt="0"/>
      <dgm:spPr/>
    </dgm:pt>
    <dgm:pt modelId="{DDC2DDDB-F890-4507-9095-686ACFE794E5}" type="pres">
      <dgm:prSet presAssocID="{23925D70-2613-44DC-B75F-DF45AB54888F}" presName="node" presStyleLbl="node1" presStyleIdx="1" presStyleCnt="2" custScaleX="19357" custScaleY="80773" custLinFactNeighborX="-3226" custLinFactNeighborY="10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D77872-8096-4A2C-8D24-9C4E7ECCA75E}" type="presOf" srcId="{8D968D11-82AA-47F2-88E9-FBA4D301C3A8}" destId="{E9589C92-AB13-4B7A-8E27-5764CF7437C7}" srcOrd="0" destOrd="0" presId="urn:microsoft.com/office/officeart/2005/8/layout/default#1"/>
    <dgm:cxn modelId="{20900AB5-E0C6-4733-A0A2-F6D022A4B52E}" type="presOf" srcId="{23925D70-2613-44DC-B75F-DF45AB54888F}" destId="{DDC2DDDB-F890-4507-9095-686ACFE794E5}" srcOrd="0" destOrd="0" presId="urn:microsoft.com/office/officeart/2005/8/layout/default#1"/>
    <dgm:cxn modelId="{404302E9-8CE3-45D8-BFBB-F8CCD158B46A}" srcId="{8D968D11-82AA-47F2-88E9-FBA4D301C3A8}" destId="{23925D70-2613-44DC-B75F-DF45AB54888F}" srcOrd="1" destOrd="0" parTransId="{63E2E0CE-0A5E-4AFB-8759-6F81D3377620}" sibTransId="{43F62B22-8C5E-482E-8112-B8E472D083F5}"/>
    <dgm:cxn modelId="{D7E272AA-826E-4BE7-A4DB-2D6CA7C54C35}" type="presOf" srcId="{2B3680BD-344C-4892-8876-E1517006EFC9}" destId="{200321D9-F282-4D9F-A0C7-2489CDC7B680}" srcOrd="0" destOrd="0" presId="urn:microsoft.com/office/officeart/2005/8/layout/default#1"/>
    <dgm:cxn modelId="{CEA44D12-5204-424A-9AC0-00E5C5D90F7F}" srcId="{8D968D11-82AA-47F2-88E9-FBA4D301C3A8}" destId="{2B3680BD-344C-4892-8876-E1517006EFC9}" srcOrd="0" destOrd="0" parTransId="{071DBDCF-2486-4B97-9689-73A7789530FD}" sibTransId="{B6E454B5-0159-416E-9B3A-CF4899777DEF}"/>
    <dgm:cxn modelId="{95549414-9537-468D-9FCF-6A37B19F65E1}" type="presParOf" srcId="{E9589C92-AB13-4B7A-8E27-5764CF7437C7}" destId="{200321D9-F282-4D9F-A0C7-2489CDC7B680}" srcOrd="0" destOrd="0" presId="urn:microsoft.com/office/officeart/2005/8/layout/default#1"/>
    <dgm:cxn modelId="{C7BB135A-9460-4120-BDA3-2D1A0DEC2F84}" type="presParOf" srcId="{E9589C92-AB13-4B7A-8E27-5764CF7437C7}" destId="{A9B19D50-8784-4D38-957B-53EC54EF9DC5}" srcOrd="1" destOrd="0" presId="urn:microsoft.com/office/officeart/2005/8/layout/default#1"/>
    <dgm:cxn modelId="{D77F1331-F49F-4670-A358-ACBA2E45FC6B}" type="presParOf" srcId="{E9589C92-AB13-4B7A-8E27-5764CF7437C7}" destId="{DDC2DDDB-F890-4507-9095-686ACFE794E5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7FCD5-E9D6-456E-866B-F5D1D5909AA0}">
      <dsp:nvSpPr>
        <dsp:cNvPr id="0" name=""/>
        <dsp:cNvSpPr/>
      </dsp:nvSpPr>
      <dsp:spPr>
        <a:xfrm>
          <a:off x="0" y="124624"/>
          <a:ext cx="6696744" cy="20463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latin typeface="Times New Roman" pitchFamily="18" charset="0"/>
              <a:cs typeface="Times New Roman" pitchFamily="18" charset="0"/>
            </a:rPr>
            <a:t>Административные комиссии</a:t>
          </a:r>
          <a:endParaRPr lang="ru-RU" sz="5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894" y="224518"/>
        <a:ext cx="6496956" cy="18465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5D55F-3A10-4A3B-84EA-D33EBD78DB47}">
      <dsp:nvSpPr>
        <dsp:cNvPr id="0" name=""/>
        <dsp:cNvSpPr/>
      </dsp:nvSpPr>
      <dsp:spPr>
        <a:xfrm>
          <a:off x="0" y="0"/>
          <a:ext cx="7206624" cy="3159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Частью 2 статьи  22.1 Кодекса Российской Федерации об административных правонарушениях в качестве </a:t>
          </a:r>
          <a:r>
            <a:rPr lang="ru-RU" sz="2500" b="1" kern="1200" dirty="0" smtClean="0"/>
            <a:t>одного из видов коллегиальных органов административной юрисдикции</a:t>
          </a:r>
          <a:r>
            <a:rPr lang="ru-RU" sz="2500" kern="1200" dirty="0" smtClean="0"/>
            <a:t> определены </a:t>
          </a:r>
          <a:r>
            <a:rPr lang="ru-RU" sz="2500" b="1" kern="1200" dirty="0" smtClean="0"/>
            <a:t>административные комиссии</a:t>
          </a:r>
          <a:r>
            <a:rPr lang="ru-RU" sz="2500" kern="1200" dirty="0" smtClean="0"/>
            <a:t>, создаваемые в соответствии </a:t>
          </a:r>
          <a:r>
            <a:rPr lang="ru-RU" sz="2500" b="1" kern="1200" dirty="0" smtClean="0"/>
            <a:t>с законами субъектов Российской Федерации.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210" y="154210"/>
        <a:ext cx="6898204" cy="2850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D1CF1-FCEF-4A2E-A7E1-02C295D110B5}">
      <dsp:nvSpPr>
        <dsp:cNvPr id="0" name=""/>
        <dsp:cNvSpPr/>
      </dsp:nvSpPr>
      <dsp:spPr>
        <a:xfrm>
          <a:off x="0" y="0"/>
          <a:ext cx="4723724" cy="4608512"/>
        </a:xfrm>
        <a:prstGeom prst="irregularSeal1">
          <a:avLst/>
        </a:prstGeom>
        <a:solidFill>
          <a:schemeClr val="accent1">
            <a:satMod val="11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 prst="relaxedInset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DE376019-3BA5-43A6-B5C4-9F679DD3C20C}">
      <dsp:nvSpPr>
        <dsp:cNvPr id="0" name=""/>
        <dsp:cNvSpPr/>
      </dsp:nvSpPr>
      <dsp:spPr>
        <a:xfrm>
          <a:off x="268547" y="0"/>
          <a:ext cx="8388959" cy="597337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n-lt"/>
              <a:cs typeface="Times New Roman" pitchFamily="18" charset="0"/>
            </a:rPr>
            <a:t>Кодекс Российской Федерации об административных правонарушениях</a:t>
          </a:r>
          <a:endParaRPr lang="ru-RU" sz="1800" kern="1200" dirty="0">
            <a:latin typeface="+mn-lt"/>
            <a:cs typeface="Times New Roman" pitchFamily="18" charset="0"/>
          </a:endParaRPr>
        </a:p>
      </dsp:txBody>
      <dsp:txXfrm>
        <a:off x="297707" y="29160"/>
        <a:ext cx="8330639" cy="539017"/>
      </dsp:txXfrm>
    </dsp:sp>
    <dsp:sp modelId="{11763AD6-D95E-4C0E-8F6C-A81E66A70758}">
      <dsp:nvSpPr>
        <dsp:cNvPr id="0" name=""/>
        <dsp:cNvSpPr/>
      </dsp:nvSpPr>
      <dsp:spPr>
        <a:xfrm>
          <a:off x="431594" y="719531"/>
          <a:ext cx="8208928" cy="871758"/>
        </a:xfrm>
        <a:prstGeom prst="round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cs typeface="Times New Roman" pitchFamily="18" charset="0"/>
            </a:rPr>
            <a:t>Закон Оренбургской области от 1 октября 2003 года № 489/55-</a:t>
          </a:r>
          <a:r>
            <a:rPr lang="en-US" sz="2000" kern="1200" dirty="0" smtClean="0">
              <a:latin typeface="+mn-lt"/>
              <a:cs typeface="Times New Roman" pitchFamily="18" charset="0"/>
            </a:rPr>
            <a:t>III-</a:t>
          </a:r>
          <a:r>
            <a:rPr lang="ru-RU" sz="2000" kern="1200" dirty="0" smtClean="0">
              <a:latin typeface="+mn-lt"/>
              <a:cs typeface="Times New Roman" pitchFamily="18" charset="0"/>
            </a:rPr>
            <a:t>ОЗ «Об административных правонарушениях в Оренбургской области»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>
        <a:off x="474150" y="762087"/>
        <a:ext cx="8123816" cy="786646"/>
      </dsp:txXfrm>
    </dsp:sp>
    <dsp:sp modelId="{5831E864-DDF7-47FF-81CC-9850F0334244}">
      <dsp:nvSpPr>
        <dsp:cNvPr id="0" name=""/>
        <dsp:cNvSpPr/>
      </dsp:nvSpPr>
      <dsp:spPr>
        <a:xfrm>
          <a:off x="431594" y="1727648"/>
          <a:ext cx="8171603" cy="1295907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Закон Оренбургской области от 16 марта 2009 года  № 2818/</a:t>
          </a:r>
          <a:r>
            <a:rPr lang="en-US" sz="1800" kern="1200" dirty="0" smtClean="0"/>
            <a:t>606-IV-</a:t>
          </a:r>
          <a:r>
            <a:rPr lang="ru-RU" sz="1800" kern="1200" dirty="0" smtClean="0"/>
            <a:t>ОЗ  «О наделении органов местного самоуправления Оренбургской области государственными полномочиями по созданию административных комиссий»</a:t>
          </a:r>
          <a:endParaRPr lang="ru-RU" sz="1800" kern="1200" dirty="0"/>
        </a:p>
      </dsp:txBody>
      <dsp:txXfrm>
        <a:off x="494855" y="1790909"/>
        <a:ext cx="8045081" cy="1169385"/>
      </dsp:txXfrm>
    </dsp:sp>
    <dsp:sp modelId="{9B162FE2-A26D-49B8-B45A-439E5B803061}">
      <dsp:nvSpPr>
        <dsp:cNvPr id="0" name=""/>
        <dsp:cNvSpPr/>
      </dsp:nvSpPr>
      <dsp:spPr>
        <a:xfrm>
          <a:off x="431609" y="3095798"/>
          <a:ext cx="8172831" cy="621327"/>
        </a:xfrm>
        <a:prstGeom prst="round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cs typeface="Times New Roman" pitchFamily="18" charset="0"/>
            </a:rPr>
            <a:t>Закон Оренбургской области от 6 сентября 2004 года № 1453/231-</a:t>
          </a:r>
          <a:r>
            <a:rPr lang="en-US" sz="2000" kern="1200" dirty="0" smtClean="0">
              <a:latin typeface="+mn-lt"/>
              <a:cs typeface="Times New Roman" pitchFamily="18" charset="0"/>
            </a:rPr>
            <a:t>II-</a:t>
          </a:r>
          <a:r>
            <a:rPr lang="ru-RU" sz="2000" kern="1200" dirty="0" smtClean="0">
              <a:latin typeface="+mn-lt"/>
              <a:cs typeface="Times New Roman" pitchFamily="18" charset="0"/>
            </a:rPr>
            <a:t>ОЗ «Об административных комиссиях в Оренбургской области»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>
        <a:off x="461940" y="3126129"/>
        <a:ext cx="8112169" cy="5606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D3EE5-FF5B-4C90-BA78-F26AA77525C3}">
      <dsp:nvSpPr>
        <dsp:cNvPr id="0" name=""/>
        <dsp:cNvSpPr/>
      </dsp:nvSpPr>
      <dsp:spPr>
        <a:xfrm>
          <a:off x="0" y="288987"/>
          <a:ext cx="7416824" cy="1006200"/>
        </a:xfrm>
        <a:prstGeom prst="roundRect">
          <a:avLst/>
        </a:prstGeom>
        <a:solidFill>
          <a:schemeClr val="dk1">
            <a:satMod val="110000"/>
          </a:schemeClr>
        </a:solidFill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0" kern="1200" dirty="0" smtClean="0">
              <a:latin typeface="Times New Roman" pitchFamily="18" charset="0"/>
              <a:cs typeface="Times New Roman" pitchFamily="18" charset="0"/>
            </a:rPr>
            <a:t>Нормативные правовые акты</a:t>
          </a:r>
          <a:endParaRPr lang="ru-RU" sz="4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119" y="338106"/>
        <a:ext cx="7318586" cy="9079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ACC33-4F5A-4818-A533-ED66B28ED1C6}">
      <dsp:nvSpPr>
        <dsp:cNvPr id="0" name=""/>
        <dsp:cNvSpPr/>
      </dsp:nvSpPr>
      <dsp:spPr>
        <a:xfrm>
          <a:off x="0" y="0"/>
          <a:ext cx="8784976" cy="6060164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Закон Оренбургской области от 16.03.2009 года № 2818/606-IV-ОЗ «О наделении органов местного самоуправления Оренбургской области государственными полномочиями по созданию административных комиссий», </a:t>
          </a:r>
          <a:r>
            <a:rPr lang="ru-RU" sz="1800" kern="1200" dirty="0" smtClean="0">
              <a:solidFill>
                <a:schemeClr val="tx1"/>
              </a:solidFill>
            </a:rPr>
            <a:t>определяет правовые, экономические и финансовые основы наделения органов местного самоуправления государственными полномочиями по созданию административных комиссий в целях привлечения к административной ответственности, предусмотренной законом Оренбургской области от 1 октября 2003 года  № 489/55-III-ОЗ "Об административных правонарушениях в Оренбургской области«.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Указанным Законом государственными полномочиями по созданию административных комиссий наделяются органы местного самоуправления городских округов и муниципальных районов.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В рамках осуществления указанных государственных полномочий: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органы местного самоуправления </a:t>
          </a:r>
          <a:r>
            <a:rPr lang="ru-RU" sz="1800" b="1" kern="1200" dirty="0" smtClean="0">
              <a:solidFill>
                <a:schemeClr val="tx1"/>
              </a:solidFill>
            </a:rPr>
            <a:t>муниципальных районов </a:t>
          </a:r>
          <a:r>
            <a:rPr lang="ru-RU" sz="1800" kern="1200" dirty="0" smtClean="0">
              <a:solidFill>
                <a:schemeClr val="tx1"/>
              </a:solidFill>
            </a:rPr>
            <a:t>создают административную комиссию </a:t>
          </a:r>
          <a:r>
            <a:rPr lang="ru-RU" sz="1800" b="1" kern="1200" dirty="0" smtClean="0">
              <a:solidFill>
                <a:schemeClr val="tx1"/>
              </a:solidFill>
            </a:rPr>
            <a:t>на территории района </a:t>
          </a:r>
          <a:r>
            <a:rPr lang="ru-RU" sz="1800" kern="1200" dirty="0" smtClean="0">
              <a:solidFill>
                <a:schemeClr val="tx1"/>
              </a:solidFill>
            </a:rPr>
            <a:t>и административные комиссии </a:t>
          </a:r>
          <a:r>
            <a:rPr lang="ru-RU" sz="1800" b="1" kern="1200" dirty="0" smtClean="0">
              <a:solidFill>
                <a:schemeClr val="tx1"/>
              </a:solidFill>
            </a:rPr>
            <a:t>на территориях сельских поселений.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95833" y="295833"/>
        <a:ext cx="8193310" cy="54684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441E8-72F7-4FB4-84E0-6678B01C93EE}">
      <dsp:nvSpPr>
        <dsp:cNvPr id="0" name=""/>
        <dsp:cNvSpPr/>
      </dsp:nvSpPr>
      <dsp:spPr>
        <a:xfrm>
          <a:off x="310288" y="228318"/>
          <a:ext cx="8017667" cy="5449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b="1" kern="1200" dirty="0" smtClean="0">
              <a:latin typeface="+mn-lt"/>
              <a:cs typeface="Times New Roman" pitchFamily="18" charset="0"/>
            </a:rPr>
            <a:t>Закон  Оренбургской области «Об административных комиссиях в Оренбургской области» </a:t>
          </a:r>
          <a:r>
            <a:rPr lang="ru-RU" sz="1550" kern="1200" dirty="0" smtClean="0">
              <a:latin typeface="+mn-lt"/>
              <a:cs typeface="Times New Roman" pitchFamily="18" charset="0"/>
            </a:rPr>
            <a:t>определяет статус административных комиссий, порядок создания, основные задачи, состав и срок полномочий, организацию деятельности административных комиссий. </a:t>
          </a:r>
          <a:r>
            <a:rPr lang="ru-RU" sz="1550" kern="1200" dirty="0" smtClean="0">
              <a:latin typeface="+mn-lt"/>
            </a:rPr>
            <a:t>В соответствии со</a:t>
          </a:r>
          <a:r>
            <a:rPr lang="ru-RU" sz="1550" b="1" kern="1200" dirty="0" smtClean="0">
              <a:latin typeface="+mn-lt"/>
            </a:rPr>
            <a:t> </a:t>
          </a:r>
          <a:r>
            <a:rPr lang="ru-RU" sz="1550" kern="1200" dirty="0" smtClean="0">
              <a:latin typeface="+mn-lt"/>
            </a:rPr>
            <a:t>статьей 7</a:t>
          </a:r>
          <a:r>
            <a:rPr lang="ru-RU" sz="1550" b="1" kern="1200" dirty="0" smtClean="0">
              <a:latin typeface="+mn-lt"/>
            </a:rPr>
            <a:t> Закона «Об административных комиссиях в Оренбургской области» з</a:t>
          </a:r>
          <a:r>
            <a:rPr lang="ru-RU" sz="1550" kern="1200" dirty="0" smtClean="0">
              <a:latin typeface="+mn-lt"/>
            </a:rPr>
            <a:t>аседания административной комиссии проводятся по мере необходимости. </a:t>
          </a:r>
          <a:r>
            <a:rPr lang="ru-RU" sz="1550" b="1" kern="1200" dirty="0" smtClean="0">
              <a:latin typeface="+mn-lt"/>
            </a:rPr>
            <a:t>При этом производство по делам об административных правонарушениях должно обеспечиваться в сроки, установленные </a:t>
          </a:r>
          <a:r>
            <a:rPr lang="ru-RU" sz="1550" b="1" kern="1200" dirty="0" smtClean="0">
              <a:latin typeface="+mn-lt"/>
              <a:hlinkClick xmlns:r="http://schemas.openxmlformats.org/officeDocument/2006/relationships" r:id="rId1"/>
            </a:rPr>
            <a:t>Кодексом</a:t>
          </a:r>
          <a:r>
            <a:rPr lang="ru-RU" sz="1550" b="1" kern="1200" dirty="0" smtClean="0">
              <a:latin typeface="+mn-lt"/>
            </a:rPr>
            <a:t> Российской Федерации об административных правонарушениях </a:t>
          </a:r>
        </a:p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latin typeface="+mn-lt"/>
            </a:rPr>
            <a:t>Административная комиссия </a:t>
          </a:r>
          <a:r>
            <a:rPr lang="ru-RU" sz="1550" b="1" kern="1200" dirty="0" smtClean="0">
              <a:latin typeface="+mn-lt"/>
            </a:rPr>
            <a:t>рассматривает </a:t>
          </a:r>
          <a:r>
            <a:rPr lang="ru-RU" sz="1550" kern="1200" dirty="0" smtClean="0">
              <a:latin typeface="+mn-lt"/>
            </a:rPr>
            <a:t>дела на </a:t>
          </a:r>
          <a:r>
            <a:rPr lang="ru-RU" sz="1550" b="1" kern="1200" dirty="0" smtClean="0">
              <a:latin typeface="+mn-lt"/>
            </a:rPr>
            <a:t>открытом </a:t>
          </a:r>
          <a:r>
            <a:rPr lang="ru-RU" sz="1550" kern="1200" dirty="0" smtClean="0">
              <a:latin typeface="+mn-lt"/>
            </a:rPr>
            <a:t>заседании.</a:t>
          </a:r>
        </a:p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latin typeface="+mn-lt"/>
            </a:rPr>
            <a:t> О дне заседания административной комиссии </a:t>
          </a:r>
          <a:r>
            <a:rPr lang="ru-RU" sz="1550" b="1" kern="1200" dirty="0" smtClean="0">
              <a:latin typeface="+mn-lt"/>
            </a:rPr>
            <a:t>извещается</a:t>
          </a:r>
          <a:r>
            <a:rPr lang="ru-RU" sz="1550" kern="1200" dirty="0" smtClean="0">
              <a:latin typeface="+mn-lt"/>
            </a:rPr>
            <a:t> </a:t>
          </a:r>
          <a:r>
            <a:rPr lang="ru-RU" sz="1550" b="1" kern="1200" dirty="0" smtClean="0">
              <a:latin typeface="+mn-lt"/>
            </a:rPr>
            <a:t>прокурор</a:t>
          </a:r>
          <a:r>
            <a:rPr lang="ru-RU" sz="1550" kern="1200" dirty="0" smtClean="0">
              <a:latin typeface="+mn-lt"/>
            </a:rPr>
            <a:t> района, города.</a:t>
          </a:r>
        </a:p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latin typeface="+mn-lt"/>
            </a:rPr>
            <a:t> Заседание административной комиссии считается правомочным, если в нем участвует </a:t>
          </a:r>
          <a:r>
            <a:rPr lang="ru-RU" sz="1550" b="1" kern="1200" dirty="0" smtClean="0">
              <a:latin typeface="+mn-lt"/>
            </a:rPr>
            <a:t>не менее половины </a:t>
          </a:r>
          <a:r>
            <a:rPr lang="ru-RU" sz="1550" kern="1200" dirty="0" smtClean="0">
              <a:latin typeface="+mn-lt"/>
            </a:rPr>
            <a:t>ее </a:t>
          </a:r>
          <a:r>
            <a:rPr lang="ru-RU" sz="1550" b="1" kern="1200" dirty="0" smtClean="0">
              <a:latin typeface="+mn-lt"/>
            </a:rPr>
            <a:t>состава</a:t>
          </a:r>
          <a:r>
            <a:rPr lang="ru-RU" sz="1550" kern="1200" dirty="0" smtClean="0">
              <a:latin typeface="+mn-lt"/>
            </a:rPr>
            <a:t>.</a:t>
          </a:r>
        </a:p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latin typeface="+mn-lt"/>
            </a:rPr>
            <a:t>Процессуальным основанием для рассмотрения дела является составленный компетентным должностным лицом и надлежащим образом оформленный </a:t>
          </a:r>
          <a:r>
            <a:rPr lang="ru-RU" sz="1550" b="1" kern="1200" dirty="0" smtClean="0">
              <a:latin typeface="+mn-lt"/>
            </a:rPr>
            <a:t>протокол об административном правонарушении. </a:t>
          </a:r>
          <a:r>
            <a:rPr lang="ru-RU" sz="1550" kern="1200" dirty="0" smtClean="0">
              <a:latin typeface="+mn-lt"/>
            </a:rPr>
            <a:t>О</a:t>
          </a:r>
          <a:r>
            <a:rPr lang="ru-RU" sz="1550" i="1" kern="1200" dirty="0" smtClean="0">
              <a:latin typeface="+mn-lt"/>
            </a:rPr>
            <a:t>н составляется непосредственно </a:t>
          </a:r>
          <a:r>
            <a:rPr lang="ru-RU" sz="1550" b="1" i="1" kern="1200" dirty="0" smtClean="0">
              <a:latin typeface="+mn-lt"/>
            </a:rPr>
            <a:t>членом административной комиссии</a:t>
          </a:r>
          <a:r>
            <a:rPr lang="ru-RU" sz="1550" i="1" kern="1200" dirty="0" smtClean="0">
              <a:latin typeface="+mn-lt"/>
            </a:rPr>
            <a:t>, </a:t>
          </a:r>
          <a:r>
            <a:rPr lang="ru-RU" sz="1550" b="1" i="1" kern="1200" dirty="0" smtClean="0">
              <a:latin typeface="+mn-lt"/>
            </a:rPr>
            <a:t>сотрудником полиции</a:t>
          </a:r>
          <a:r>
            <a:rPr lang="ru-RU" sz="1550" b="1" kern="1200" dirty="0" smtClean="0">
              <a:latin typeface="+mn-lt"/>
            </a:rPr>
            <a:t> </a:t>
          </a:r>
          <a:r>
            <a:rPr lang="ru-RU" sz="1550" kern="1200" dirty="0" smtClean="0">
              <a:latin typeface="+mn-lt"/>
              <a:cs typeface="Times New Roman" pitchFamily="18" charset="0"/>
            </a:rPr>
            <a:t> </a:t>
          </a:r>
          <a:endParaRPr lang="ru-RU" sz="1550" kern="1200" dirty="0">
            <a:latin typeface="+mn-lt"/>
            <a:cs typeface="Times New Roman" pitchFamily="18" charset="0"/>
          </a:endParaRPr>
        </a:p>
      </dsp:txBody>
      <dsp:txXfrm>
        <a:off x="576292" y="494322"/>
        <a:ext cx="7485659" cy="49171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AC7FB-8B97-4BA6-8032-2DBF4DA71844}">
      <dsp:nvSpPr>
        <dsp:cNvPr id="0" name=""/>
        <dsp:cNvSpPr/>
      </dsp:nvSpPr>
      <dsp:spPr>
        <a:xfrm>
          <a:off x="0" y="348044"/>
          <a:ext cx="8424907" cy="1524163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tx1"/>
              </a:solidFill>
            </a:rPr>
            <a:t>В соответствии </a:t>
          </a:r>
          <a:r>
            <a:rPr lang="ru-RU" sz="2000" b="1" i="1" kern="1200" dirty="0" smtClean="0">
              <a:solidFill>
                <a:schemeClr val="tx1"/>
              </a:solidFill>
            </a:rPr>
            <a:t>со статьей 33 </a:t>
          </a:r>
          <a:r>
            <a:rPr lang="ru-RU" sz="2000" i="1" kern="1200" dirty="0" smtClean="0">
              <a:solidFill>
                <a:schemeClr val="tx1"/>
              </a:solidFill>
              <a:latin typeface="+mj-lt"/>
            </a:rPr>
            <a:t>указанного</a:t>
          </a:r>
          <a:r>
            <a:rPr lang="ru-RU" sz="2000" i="1" kern="1200" dirty="0" smtClean="0">
              <a:solidFill>
                <a:schemeClr val="tx1"/>
              </a:solidFill>
            </a:rPr>
            <a:t> закона </a:t>
          </a:r>
          <a:r>
            <a:rPr lang="ru-RU" sz="2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административные комиссии рассматривают дела об административных правонарушениях по следующим статьям: </a:t>
          </a:r>
          <a:endParaRPr lang="ru-RU" sz="20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404" y="422448"/>
        <a:ext cx="8276099" cy="13753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8440F-FD27-40AE-A46E-A0F8CADFF774}">
      <dsp:nvSpPr>
        <dsp:cNvPr id="0" name=""/>
        <dsp:cNvSpPr/>
      </dsp:nvSpPr>
      <dsp:spPr>
        <a:xfrm>
          <a:off x="0" y="613"/>
          <a:ext cx="8640961" cy="3455156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Constantia" panose="02030602050306030303" pitchFamily="18" charset="0"/>
            </a:rPr>
            <a:t>Закон Оренбургской области от 01.10.2003 года              № 489/55-III-ОЗ «Об административных правонарушениях в Оренбургской области»</a:t>
          </a:r>
          <a:r>
            <a:rPr lang="ru-RU" sz="2400" kern="1200" dirty="0" smtClean="0">
              <a:solidFill>
                <a:schemeClr val="tx1"/>
              </a:solidFill>
              <a:latin typeface="Constantia" panose="02030602050306030303" pitchFamily="18" charset="0"/>
            </a:rPr>
            <a:t> определил административную ответственность и административные наказания, перечень административных правонарушений, подведомственность дел об административных правонарушениях, перечень лиц, уполномоченных составлять протоколы об административных правонарушениях.</a:t>
          </a:r>
          <a:endParaRPr lang="ru-RU" sz="2400" kern="1200" dirty="0">
            <a:solidFill>
              <a:schemeClr val="tx1"/>
            </a:solidFill>
            <a:latin typeface="Constantia" panose="02030602050306030303" pitchFamily="18" charset="0"/>
            <a:cs typeface="Times New Roman" pitchFamily="18" charset="0"/>
          </a:endParaRPr>
        </a:p>
      </dsp:txBody>
      <dsp:txXfrm>
        <a:off x="168667" y="169280"/>
        <a:ext cx="8303627" cy="31178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321D9-F282-4D9F-A0C7-2489CDC7B680}">
      <dsp:nvSpPr>
        <dsp:cNvPr id="0" name=""/>
        <dsp:cNvSpPr/>
      </dsp:nvSpPr>
      <dsp:spPr>
        <a:xfrm>
          <a:off x="2483797" y="1858341"/>
          <a:ext cx="1728212" cy="4346181"/>
        </a:xfrm>
        <a:prstGeom prst="rect">
          <a:avLst/>
        </a:prstGeom>
        <a:solidFill>
          <a:schemeClr val="accent3">
            <a:satMod val="110000"/>
          </a:schemeClr>
        </a:solidFill>
        <a:ln w="127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20. </a:t>
          </a:r>
          <a:r>
            <a:rPr lang="ru-RU" sz="16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Незаконные действия по отношению к символам Оренбургской области и официальным символам муниципальных образований Оренбургской области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483797" y="1858341"/>
        <a:ext cx="1728212" cy="4346181"/>
      </dsp:txXfrm>
    </dsp:sp>
    <dsp:sp modelId="{DDC2DDDB-F890-4507-9095-686ACFE794E5}">
      <dsp:nvSpPr>
        <dsp:cNvPr id="0" name=""/>
        <dsp:cNvSpPr/>
      </dsp:nvSpPr>
      <dsp:spPr>
        <a:xfrm>
          <a:off x="4622434" y="1847360"/>
          <a:ext cx="1728212" cy="4326896"/>
        </a:xfrm>
        <a:prstGeom prst="rect">
          <a:avLst/>
        </a:prstGeom>
        <a:solidFill>
          <a:schemeClr val="accent4">
            <a:satMod val="110000"/>
          </a:schemeClr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21. </a:t>
          </a:r>
          <a:r>
            <a:rPr lang="ru-RU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Оставление без рассмотрения обращений выборных должностных лиц местного самоуправления организациями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22434" y="1847360"/>
        <a:ext cx="1728212" cy="4326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A7E9-5B1B-44EB-85B3-8A768DD6CA6A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90A7D-C1BB-4834-ADC7-072924E603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0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0CB4B01-8B73-4CE3-BCF3-633CD40485A8}" type="datetimeFigureOut">
              <a:rPr lang="ru-RU" smtClean="0"/>
              <a:pPr/>
              <a:t>20.07.2018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762D281-5975-4638-B971-7220FB3C1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DD9C554957C1DC0129BCD21AF2C6E1F535C32E3D5459326F28E15BDFAA456CE33FD37B986338C78K8TD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A168E9BE0DC4085F02E27240E06E03FAEF7958EC0E40CD38CBF64D0335BFD5FA48ED1DD8B4471F9KAF8H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E27E89651EC4CCBE84A35FA971CA5DFA94D885B5399D0F67157C9BD4C9CE0DD8B8340D11F200E85EBoFD" TargetMode="Externa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15368838"/>
              </p:ext>
            </p:extLst>
          </p:nvPr>
        </p:nvGraphicFramePr>
        <p:xfrm>
          <a:off x="467544" y="404664"/>
          <a:ext cx="669674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82902146"/>
              </p:ext>
            </p:extLst>
          </p:nvPr>
        </p:nvGraphicFramePr>
        <p:xfrm>
          <a:off x="1619672" y="2924944"/>
          <a:ext cx="720662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7134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04791" y="2250843"/>
            <a:ext cx="2785421" cy="16575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комиссии,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городах (городских округах), не имеющих районного деления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рассматривают дела по статьям: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4526" y="1222121"/>
            <a:ext cx="3203337" cy="16071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u="sng" dirty="0"/>
              <a:t>Статья </a:t>
            </a:r>
            <a:r>
              <a:rPr lang="ru-RU" sz="1200" b="1" i="1" u="sng" dirty="0"/>
              <a:t>7.2. </a:t>
            </a:r>
            <a:r>
              <a:rPr lang="ru-RU" sz="1200" b="1" dirty="0"/>
              <a:t>Нарушение общественного порядка, </a:t>
            </a:r>
            <a:r>
              <a:rPr lang="ru-RU" sz="1200" dirty="0"/>
              <a:t>выразившееся в отправлении естественных надобностей человека в не предусмотренных для этого местах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9928" y="145790"/>
            <a:ext cx="3631993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u="sng" dirty="0"/>
              <a:t>Статья 7.1. </a:t>
            </a:r>
            <a:r>
              <a:rPr lang="ru-RU" sz="1400" dirty="0"/>
              <a:t>Приставание к гражданам в общественных местах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896" y="4437112"/>
            <a:ext cx="2757047" cy="914400"/>
          </a:xfrm>
          <a:prstGeom prst="roundRect">
            <a:avLst>
              <a:gd name="adj" fmla="val 32143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u="sng" dirty="0">
                <a:solidFill>
                  <a:schemeClr val="bg1"/>
                </a:solidFill>
              </a:rPr>
              <a:t>Статья 7.5. </a:t>
            </a:r>
            <a:r>
              <a:rPr lang="ru-RU" sz="1400" dirty="0">
                <a:solidFill>
                  <a:schemeClr val="bg1"/>
                </a:solidFill>
              </a:rPr>
              <a:t>Нарушение тишины и покоя граждан</a:t>
            </a:r>
          </a:p>
          <a:p>
            <a:r>
              <a:rPr lang="ru-RU" sz="1400" dirty="0">
                <a:solidFill>
                  <a:schemeClr val="bg1"/>
                </a:solidFill>
              </a:rPr>
              <a:t>взыскания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258" y="2924944"/>
            <a:ext cx="3174481" cy="143503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u="sng" dirty="0"/>
              <a:t>Статья </a:t>
            </a:r>
            <a:r>
              <a:rPr lang="ru-RU" sz="1200" i="1" u="sng" dirty="0" smtClean="0"/>
              <a:t>7.3</a:t>
            </a:r>
            <a:r>
              <a:rPr lang="ru-RU" sz="1200" dirty="0" smtClean="0"/>
              <a:t>. Курение табака на остановках общественного транспорта (транспорта общего пользования) городского и пригородного сообщения, а также на расстоянии менее чем 15 метров от них на </a:t>
            </a:r>
            <a:r>
              <a:rPr lang="ru-RU" sz="1200" dirty="0"/>
              <a:t>территории Оренбургской области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15225" y="145790"/>
            <a:ext cx="2520280" cy="11793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u="sng" dirty="0"/>
              <a:t>Статья </a:t>
            </a:r>
            <a:r>
              <a:rPr lang="ru-RU" sz="1400" i="1" u="sng" dirty="0" smtClean="0"/>
              <a:t>18. </a:t>
            </a:r>
            <a:r>
              <a:rPr lang="ru-RU" sz="1400" dirty="0"/>
              <a:t>Нарушение порядка организации </a:t>
            </a:r>
            <a:r>
              <a:rPr lang="ru-RU" sz="1400" dirty="0" smtClean="0"/>
              <a:t> ярмарок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225" y="4100909"/>
            <a:ext cx="1224135" cy="261608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3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15. </a:t>
            </a:r>
          </a:p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Неисполнение установленных Законом Оренбургской области обязанностей владельцев домашних животных</a:t>
            </a:r>
            <a:endParaRPr lang="ru-RU" sz="13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20938" y="4184875"/>
            <a:ext cx="1360539" cy="24959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i="1" u="sng" dirty="0">
                <a:solidFill>
                  <a:schemeClr val="tx1"/>
                </a:solidFill>
              </a:rPr>
              <a:t>Статья </a:t>
            </a:r>
            <a:r>
              <a:rPr lang="ru-RU" sz="1350" i="1" u="sng" dirty="0" smtClean="0">
                <a:solidFill>
                  <a:schemeClr val="tx1"/>
                </a:solidFill>
              </a:rPr>
              <a:t> 14. </a:t>
            </a:r>
          </a:p>
          <a:p>
            <a:r>
              <a:rPr lang="ru-RU" sz="1350" dirty="0" smtClean="0">
                <a:solidFill>
                  <a:schemeClr val="tx1"/>
                </a:solidFill>
              </a:rPr>
              <a:t>Нарушение утвержденных городскими округами, сельскими поселениями правил благоустройства территорий</a:t>
            </a:r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47865" y="4124701"/>
            <a:ext cx="1584176" cy="25922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u="sng" dirty="0">
                <a:solidFill>
                  <a:schemeClr val="tx1"/>
                </a:solidFill>
              </a:rPr>
              <a:t>Статья </a:t>
            </a:r>
            <a:r>
              <a:rPr lang="ru-RU" sz="1200" i="1" u="sng" dirty="0" smtClean="0">
                <a:solidFill>
                  <a:schemeClr val="tx1"/>
                </a:solidFill>
              </a:rPr>
              <a:t>13. 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Нарушение утвержденных Правительством Оренбургской области правил пользования водными объектами для плавания на маломерных плавательных средствах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6678" y="5420846"/>
            <a:ext cx="3024336" cy="10912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</a:rPr>
              <a:t>Статья </a:t>
            </a:r>
            <a:r>
              <a:rPr lang="ru-RU" sz="1400" i="1" u="sng" dirty="0" smtClean="0">
                <a:solidFill>
                  <a:schemeClr val="tx1"/>
                </a:solidFill>
              </a:rPr>
              <a:t>12. </a:t>
            </a:r>
            <a:r>
              <a:rPr lang="ru-RU" sz="1400" dirty="0" smtClean="0">
                <a:solidFill>
                  <a:schemeClr val="tx1"/>
                </a:solidFill>
              </a:rPr>
              <a:t>Безнадзорное нахождение сельскохозяйственных животных, птицы на территории муниципального образования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81477" y="1463667"/>
            <a:ext cx="1460505" cy="244468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u="sng" dirty="0">
                <a:solidFill>
                  <a:schemeClr val="tx1"/>
                </a:solidFill>
              </a:rPr>
              <a:t>Статья </a:t>
            </a:r>
            <a:r>
              <a:rPr lang="ru-RU" sz="1200" i="1" u="sng" dirty="0" smtClean="0">
                <a:solidFill>
                  <a:schemeClr val="tx1"/>
                </a:solidFill>
              </a:rPr>
              <a:t>17. </a:t>
            </a:r>
            <a:r>
              <a:rPr lang="ru-RU" sz="1200" dirty="0">
                <a:solidFill>
                  <a:schemeClr val="tx1"/>
                </a:solidFill>
              </a:rPr>
              <a:t>Торговля </a:t>
            </a:r>
            <a:r>
              <a:rPr lang="ru-RU" sz="1200" dirty="0" smtClean="0">
                <a:solidFill>
                  <a:schemeClr val="tx1"/>
                </a:solidFill>
              </a:rPr>
              <a:t>и оказание услуг вне специально установленных для этого органами местного самоуправления местах в </a:t>
            </a:r>
            <a:r>
              <a:rPr lang="ru-RU" sz="1200" dirty="0">
                <a:solidFill>
                  <a:schemeClr val="tx1"/>
                </a:solidFill>
              </a:rPr>
              <a:t>неустановленных местах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884368" y="2367613"/>
            <a:ext cx="1063321" cy="309052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u="sng" dirty="0">
                <a:solidFill>
                  <a:schemeClr val="bg1">
                    <a:lumMod val="95000"/>
                  </a:schemeClr>
                </a:solidFill>
              </a:rPr>
              <a:t>Статья </a:t>
            </a:r>
            <a:r>
              <a:rPr lang="ru-RU" sz="1200" i="1" u="sng" dirty="0" smtClean="0">
                <a:solidFill>
                  <a:schemeClr val="bg1">
                    <a:lumMod val="95000"/>
                  </a:schemeClr>
                </a:solidFill>
              </a:rPr>
              <a:t>16. </a:t>
            </a:r>
          </a:p>
          <a:p>
            <a:r>
              <a:rPr lang="ru-RU" sz="1200" dirty="0" smtClean="0">
                <a:solidFill>
                  <a:schemeClr val="bg1">
                    <a:lumMod val="95000"/>
                  </a:schemeClr>
                </a:solidFill>
              </a:rPr>
              <a:t>Размещение нестационарных торговых объектов с нарушением схемы размещения нестационарных торговых объектов</a:t>
            </a:r>
            <a:endParaRPr lang="ru-RU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923929" y="145790"/>
            <a:ext cx="2062205" cy="1664029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u="sng" dirty="0">
                <a:solidFill>
                  <a:schemeClr val="tx1"/>
                </a:solidFill>
              </a:rPr>
              <a:t>Статья </a:t>
            </a:r>
            <a:r>
              <a:rPr lang="ru-RU" sz="1200" i="1" u="sng" dirty="0" smtClean="0">
                <a:solidFill>
                  <a:schemeClr val="tx1"/>
                </a:solidFill>
              </a:rPr>
              <a:t>19. </a:t>
            </a:r>
            <a:r>
              <a:rPr lang="ru-RU" sz="1200" dirty="0">
                <a:solidFill>
                  <a:schemeClr val="tx1"/>
                </a:solidFill>
              </a:rPr>
              <a:t>Нарушение установленных ограничений в сфере розничной продажи безалкогольных тонизирующих напитков</a:t>
            </a:r>
          </a:p>
          <a:p>
            <a:pPr algn="ctr"/>
            <a:endParaRPr lang="ru-RU" sz="12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281015" y="1087720"/>
            <a:ext cx="750925" cy="1352679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1"/>
          </p:cNvCxnSpPr>
          <p:nvPr/>
        </p:nvCxnSpPr>
        <p:spPr>
          <a:xfrm flipH="1" flipV="1">
            <a:off x="3347866" y="2387219"/>
            <a:ext cx="564840" cy="10636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059832" y="3523651"/>
            <a:ext cx="720080" cy="91346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7" idx="3"/>
          </p:cNvCxnSpPr>
          <p:nvPr/>
        </p:nvCxnSpPr>
        <p:spPr>
          <a:xfrm flipH="1">
            <a:off x="3210739" y="3342393"/>
            <a:ext cx="394457" cy="30007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3"/>
          </p:cNvCxnSpPr>
          <p:nvPr/>
        </p:nvCxnSpPr>
        <p:spPr>
          <a:xfrm flipH="1">
            <a:off x="2627784" y="3665615"/>
            <a:ext cx="1284922" cy="1755231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211962" y="3861048"/>
            <a:ext cx="216022" cy="23986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0"/>
          </p:cNvCxnSpPr>
          <p:nvPr/>
        </p:nvCxnSpPr>
        <p:spPr>
          <a:xfrm>
            <a:off x="5418715" y="3908350"/>
            <a:ext cx="282493" cy="27652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885281" y="3645024"/>
            <a:ext cx="702944" cy="539851"/>
          </a:xfrm>
          <a:prstGeom prst="straightConnector1">
            <a:avLst/>
          </a:prstGeom>
          <a:ln>
            <a:solidFill>
              <a:schemeClr val="tx2">
                <a:lumMod val="25000"/>
                <a:lumOff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6"/>
            <a:endCxn id="14" idx="1"/>
          </p:cNvCxnSpPr>
          <p:nvPr/>
        </p:nvCxnSpPr>
        <p:spPr>
          <a:xfrm>
            <a:off x="6290212" y="3079597"/>
            <a:ext cx="1594156" cy="83328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5986134" y="1909344"/>
            <a:ext cx="395343" cy="64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" idx="7"/>
          </p:cNvCxnSpPr>
          <p:nvPr/>
        </p:nvCxnSpPr>
        <p:spPr>
          <a:xfrm flipV="1">
            <a:off x="5882297" y="1325109"/>
            <a:ext cx="499180" cy="116847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5182335" y="1809820"/>
            <a:ext cx="90877" cy="441023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05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2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399831" y="1953320"/>
            <a:ext cx="2819162" cy="177257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АК сельских поселений рассматривают дела по статьям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54759" y="451121"/>
            <a:ext cx="2507278" cy="87956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организации ярмарок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4946" y="1416341"/>
            <a:ext cx="2870036" cy="14401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7.2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Нарушение общественного порядка,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выразившееся в отправлении естественных надобностей человека в не предусмотренных для этого местах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417279"/>
            <a:ext cx="3256021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Приставание к гражданам в общественных местах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4946" y="3014816"/>
            <a:ext cx="2870036" cy="228639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Курение табака на открытом воздухе на остановках общественного транспорта (транспорта общего пользования) городского  и  пригородного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сообщения, а также на расстоянии менее чем пятнадцать метров от них на территории Оренбургской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Оренбургской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76821" y="451121"/>
            <a:ext cx="2350137" cy="11237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ограничений розничной продажи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безалкогольных тонизирующих напитков</a:t>
            </a:r>
          </a:p>
          <a:p>
            <a:endParaRPr lang="ru-RU" sz="1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91331" y="4341566"/>
            <a:ext cx="1885125" cy="215855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Неисполнение установленных Законом Оренбургской области обязанностей владельцев домашних животных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82333" y="4124701"/>
            <a:ext cx="1405891" cy="225662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утвержденных городскими округами,   сельскими поселениями правил благоустройства территорий</a:t>
            </a:r>
          </a:p>
          <a:p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35896" y="4124701"/>
            <a:ext cx="1440160" cy="23874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Безнадзорное нахождение сельскохозяйственных животных, птицы на территории муниципального образования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4192" y="5408864"/>
            <a:ext cx="3024336" cy="9724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7.5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Нарушение тишины и покоя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взыскания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1071" y="1446875"/>
            <a:ext cx="2235385" cy="117736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17.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и оказание услуг вне специально установленных для этого органами местного самоуправления местах</a:t>
            </a:r>
          </a:p>
          <a:p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51463" y="2796170"/>
            <a:ext cx="2376263" cy="120889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 smtClean="0"/>
          </a:p>
          <a:p>
            <a:pPr algn="ctr"/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16.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нестационарных торговых объектов с нарушением схемы размещения нестационарных                     торговых объектов</a:t>
            </a:r>
          </a:p>
          <a:p>
            <a:endParaRPr lang="ru-RU" sz="1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466549" y="1399450"/>
            <a:ext cx="529387" cy="63610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1"/>
            <a:endCxn id="4" idx="3"/>
          </p:cNvCxnSpPr>
          <p:nvPr/>
        </p:nvCxnSpPr>
        <p:spPr>
          <a:xfrm flipH="1" flipV="1">
            <a:off x="3224982" y="2136421"/>
            <a:ext cx="587706" cy="76487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261092" y="3344881"/>
            <a:ext cx="410914" cy="53644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3"/>
          </p:cNvCxnSpPr>
          <p:nvPr/>
        </p:nvCxnSpPr>
        <p:spPr>
          <a:xfrm flipH="1">
            <a:off x="2992159" y="3466310"/>
            <a:ext cx="820529" cy="1956384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067944" y="3695534"/>
            <a:ext cx="144016" cy="42916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0"/>
          </p:cNvCxnSpPr>
          <p:nvPr/>
        </p:nvCxnSpPr>
        <p:spPr>
          <a:xfrm>
            <a:off x="5364088" y="3695534"/>
            <a:ext cx="521191" cy="42916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624683" y="3573016"/>
            <a:ext cx="1179565" cy="864096"/>
          </a:xfrm>
          <a:prstGeom prst="straightConnector1">
            <a:avLst/>
          </a:prstGeom>
          <a:ln>
            <a:solidFill>
              <a:schemeClr val="tx2">
                <a:lumMod val="25000"/>
                <a:lumOff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4" idx="1"/>
          </p:cNvCxnSpPr>
          <p:nvPr/>
        </p:nvCxnSpPr>
        <p:spPr>
          <a:xfrm flipV="1">
            <a:off x="5961340" y="3400617"/>
            <a:ext cx="390123" cy="750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6156401" y="2348880"/>
            <a:ext cx="284670" cy="14401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" idx="7"/>
          </p:cNvCxnSpPr>
          <p:nvPr/>
        </p:nvCxnSpPr>
        <p:spPr>
          <a:xfrm flipV="1">
            <a:off x="5806136" y="1331679"/>
            <a:ext cx="634935" cy="88122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8" idx="2"/>
          </p:cNvCxnSpPr>
          <p:nvPr/>
        </p:nvCxnSpPr>
        <p:spPr>
          <a:xfrm flipV="1">
            <a:off x="4919957" y="1574853"/>
            <a:ext cx="131933" cy="378468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73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2"/>
          <p:cNvSpPr>
            <a:spLocks noChangeArrowheads="1"/>
          </p:cNvSpPr>
          <p:nvPr/>
        </p:nvSpPr>
        <p:spPr bwMode="auto">
          <a:xfrm>
            <a:off x="276858" y="1266824"/>
            <a:ext cx="8568952" cy="288225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1 этап</a:t>
            </a: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Составление  протокола об административном правонарушении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немедленно после выявления совершения административного правонарушения -  по общему правилу - ч. 1 ст. 28.5 КоАП РФ;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 в течение 2-х суток с момента выявления правонарушения - если требуется дополнительное выяснение обстоятельств дела, либо данных о физическом лице или сведений о юридическом лице - ч. 2 ст. 28.5 КоАП РФ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23690" y="395645"/>
            <a:ext cx="776473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Этапы процессуальных действий  при производстве по делам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об административных правонарушениях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133350" y="80962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4890" y="4437112"/>
            <a:ext cx="8280920" cy="20162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формулирует обвинение лица в совершении преступления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первого этапа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ответственности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процессуальными нормами, содержащимися в главе 28 КоАП РФ «Возбуждение дела об административном правонарушении». </a:t>
            </a:r>
          </a:p>
        </p:txBody>
      </p:sp>
    </p:spTree>
    <p:extLst>
      <p:ext uri="{BB962C8B-B14F-4D97-AF65-F5344CB8AC3E}">
        <p14:creationId xmlns:p14="http://schemas.microsoft.com/office/powerpoint/2010/main" val="230503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d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899592" y="764704"/>
            <a:ext cx="7746880" cy="1800200"/>
          </a:xfrm>
          <a:prstGeom prst="roundRect">
            <a:avLst>
              <a:gd name="adj" fmla="val 16667"/>
            </a:avLst>
          </a:prstGeom>
          <a:solidFill>
            <a:srgbClr val="E5B8B7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2 этап:</a:t>
            </a:r>
            <a:r>
              <a:rPr kumimoji="0" lang="ru-RU" altLang="ru-RU" sz="20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Направление протокола об административном правонарушении в административную комиссию на рассмотрение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течение трех суток с момента составления протокола</a:t>
            </a:r>
            <a:r>
              <a:rPr kumimoji="0" lang="ru-RU" alt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 административном правонарушении – ч.1 ст. 28.8  КоАП РФ</a:t>
            </a:r>
            <a:endParaRPr kumimoji="0" lang="ru-RU" alt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852936"/>
            <a:ext cx="7488832" cy="32403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об административном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 неправомочным лицом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имеются замечания по другим материалам дела;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отмечена неполнота представленных материалов, которая не может быть восполнена при рассмотрении дела, 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и других материалов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об административном правонарушении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устраняются в срок не более трех суток со дня их поступления от административной комиссии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вынесшей определение  о возвращении протокола об административном правонарушении и других материалов дела.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 об административном правонарушении с внесенными в них изменениями и дополнениями 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возвращаются в административную комиссию в течение суток 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устранения соответствующих недостатков.</a:t>
            </a:r>
          </a:p>
        </p:txBody>
      </p:sp>
    </p:spTree>
    <p:extLst>
      <p:ext uri="{BB962C8B-B14F-4D97-AF65-F5344CB8AC3E}">
        <p14:creationId xmlns:p14="http://schemas.microsoft.com/office/powerpoint/2010/main" val="57747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39552" y="1628800"/>
            <a:ext cx="8136904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рассмотрения дела об административном правонарушении, ведение протокола, регламентированы статьями 29.7, 29.8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9435" y="2605253"/>
            <a:ext cx="8136904" cy="34880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1400" b="1" dirty="0">
                <a:solidFill>
                  <a:schemeClr val="tx1"/>
                </a:solidFill>
              </a:rPr>
              <a:t>В начале заседания</a:t>
            </a:r>
            <a:r>
              <a:rPr lang="ru-RU" sz="1400" dirty="0">
                <a:solidFill>
                  <a:schemeClr val="tx1"/>
                </a:solidFill>
              </a:rPr>
              <a:t> комиссии председательствующий (если </a:t>
            </a:r>
            <a:r>
              <a:rPr lang="ru-RU" sz="1400" dirty="0" smtClean="0">
                <a:solidFill>
                  <a:schemeClr val="tx1"/>
                </a:solidFill>
              </a:rPr>
              <a:t>одновременно отсутствуют  председатель и </a:t>
            </a:r>
            <a:r>
              <a:rPr lang="ru-RU" sz="1400" dirty="0">
                <a:solidFill>
                  <a:schemeClr val="tx1"/>
                </a:solidFill>
              </a:rPr>
              <a:t>заместителя председателя, то голосованием назначается председательствующий заседания административной </a:t>
            </a:r>
            <a:r>
              <a:rPr lang="ru-RU" sz="1400" dirty="0" smtClean="0">
                <a:solidFill>
                  <a:schemeClr val="tx1"/>
                </a:solidFill>
              </a:rPr>
              <a:t>комиссии. По этому поводу </a:t>
            </a:r>
            <a:r>
              <a:rPr lang="ru-RU" sz="1400" dirty="0">
                <a:solidFill>
                  <a:schemeClr val="tx1"/>
                </a:solidFill>
              </a:rPr>
              <a:t>оформляется протокольное решение) объявляет состав административной комиссии, объявляет, какое дело подлежит рассмотрению, в отношении кого ведется административный процесс, устанавливает факт явки участников административного процесса, разъясняет лицам, участвующим в рассмотрении дела, их права и обязанности, разъясняет право отвода, оглашает протокол об административном правонарушении, разрешает ходатайства, устанавливает порядок дачи объяснений и исследования доказательств.</a:t>
            </a:r>
          </a:p>
          <a:p>
            <a:pPr indent="457200"/>
            <a:r>
              <a:rPr lang="ru-RU" sz="1400" b="1" dirty="0">
                <a:solidFill>
                  <a:schemeClr val="tx1"/>
                </a:solidFill>
              </a:rPr>
              <a:t>При рассмотрении административных материалов </a:t>
            </a:r>
            <a:r>
              <a:rPr lang="ru-RU" sz="1400" dirty="0">
                <a:solidFill>
                  <a:schemeClr val="tx1"/>
                </a:solidFill>
              </a:rPr>
              <a:t>выясняется, совершено ли административное правонарушение, виновно ли данное лицо в его совершении, подлежит ли оно административной ответственности, имеются ли обстоятельства, смягчающие и отягчающие ответственность.</a:t>
            </a:r>
          </a:p>
          <a:p>
            <a:pPr indent="457200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864" y="567521"/>
            <a:ext cx="804589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3 этап:</a:t>
            </a:r>
            <a:r>
              <a:rPr lang="ru-RU" altLang="ru-RU" sz="16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Рассмотрение дела об административном правонарушении</a:t>
            </a:r>
            <a:endParaRPr lang="ru-RU" altLang="ru-RU" sz="1600" i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течение 15 дней со дня получения протокола и других материалов дела - ч.1   ст. 29.6  КоАП РФ</a:t>
            </a:r>
            <a:endParaRPr lang="ru-RU" alt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88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14047067"/>
              </p:ext>
            </p:extLst>
          </p:nvPr>
        </p:nvGraphicFramePr>
        <p:xfrm>
          <a:off x="251520" y="2924944"/>
          <a:ext cx="7920880" cy="378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467544" y="2636912"/>
            <a:ext cx="8243000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ходатайств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участников производства по делу об административном правонарушении либо в случае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в дополнительном выяснении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 дела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дела </a:t>
            </a:r>
            <a:r>
              <a:rPr lang="ru-RU" sz="1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продлен, но не более чем на один месяц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 продлении указанного срока выносится мотивированное определение.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620688"/>
            <a:ext cx="8208912" cy="18722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дела об административном правонарушении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надлежащем извещении лица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отношении которого составлен протокол о дате, времени и месте рассмотрения дела. В случае его неявки выясняются причины неявки и возможность рассмотрения дела в его отсутствие. Вызов лица, привлекаемого к административной ответственности, регламентируется особо, поскольку это одно из проявлений права на защиту.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Заочное рассмотрение возможно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лишь в случаях,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имеются данные, что лицо, в отношении которого составлен протокол, извещено о месте и времени рассмотрения, но от него не поступило ходатайство об отложении слушания дела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7257" y="3861048"/>
            <a:ext cx="8243000" cy="24482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протоколе 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 рассмотрении дела об административном правонарушении </a:t>
            </a:r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указываются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1) дата и место рассмотрения дела;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2) наименование и состав коллегиального органа, рассматривающего дело;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3) событие рассматриваемого административного правонарушения;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4) сведения о явке лиц, участвующих в рассмотрении дела, об извещении отсутствующих лиц в установленном порядке;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5) отводы, ходатайства и результаты их рассмотрения;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6) объяснения, показания, пояснения и заключения соответствующих лиц, участвующих в рассмотрении дела;</a:t>
            </a:r>
          </a:p>
          <a:p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7) документы, исследованные при рассмотрении дела.</a:t>
            </a:r>
          </a:p>
          <a:p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Протокол о рассмотрении дела 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 административном правонарушении </a:t>
            </a:r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подписывается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председательствующим 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заседании коллегиального органа и  </a:t>
            </a:r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секретарем заседания </a:t>
            </a:r>
            <a:r>
              <a:rPr lang="ru-RU" sz="135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коллегиального органа.</a:t>
            </a:r>
          </a:p>
        </p:txBody>
      </p:sp>
    </p:spTree>
    <p:extLst>
      <p:ext uri="{BB962C8B-B14F-4D97-AF65-F5344CB8AC3E}">
        <p14:creationId xmlns:p14="http://schemas.microsoft.com/office/powerpoint/2010/main" val="271260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55576" y="1556792"/>
            <a:ext cx="7722977" cy="44644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дело об административном правонарушении,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комиссия: </a:t>
            </a:r>
          </a:p>
          <a:p>
            <a:pPr indent="457200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голосованием (итоги голосования фиксируются в протоколе):</a:t>
            </a:r>
          </a:p>
          <a:p>
            <a:pPr indent="45720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административного наказания (предупреждение или административный штраф);</a:t>
            </a:r>
          </a:p>
          <a:p>
            <a:pPr indent="4572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прекращении производства. </a:t>
            </a:r>
          </a:p>
          <a:p>
            <a:pPr indent="457200" algn="ctr"/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</a:p>
          <a:p>
            <a:pPr indent="457200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 определение</a:t>
            </a:r>
          </a:p>
          <a:p>
            <a:pPr indent="45720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передаче дела на рассмотрение по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подведомственности</a:t>
            </a:r>
          </a:p>
          <a:p>
            <a:pPr indent="4572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отложении рассмотрения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</a:t>
            </a:r>
          </a:p>
          <a:p>
            <a:pPr indent="4572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объявлении устного замечания.</a:t>
            </a:r>
          </a:p>
          <a:p>
            <a:pPr indent="45720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подписывается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indent="457200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комиссии.</a:t>
            </a:r>
          </a:p>
          <a:p>
            <a:pPr indent="457200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548680"/>
            <a:ext cx="748883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этап: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к содержанию постановления по делу об административном правонарушении установлены статьей 29.10 КоАП РФ;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067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414603"/>
            <a:ext cx="8064896" cy="5112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правила назначения административного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статья 4.1 КоАП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Административное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 за совершение административного правонарушения назначается в пределах, установленных законом, предусматривающим ответственность за данное административное правонарушение, в соответствии с настоящим Кодексом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 назначении административного наказания физическому лицу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характер совершенного им административного правонарушения, личность виновного, его имущественное положение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обстоятельства, смягчающие административную ответственность, и обстоятельства, отягчающие административную ответственность.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12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0023" y="692696"/>
            <a:ext cx="8302120" cy="54726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Статья 4.2. Обстоятельства, смягчающие административную ответственность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1. Обстоятельствами, смягчающими административную ответственность, признаются: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1) раскаяние лица, совершившего административное правонарушение;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2) добровольное прекращение противоправного поведения лицом, совершившим административное правонарушение;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3) </a:t>
            </a:r>
            <a:r>
              <a:rPr lang="ru-RU" sz="1600" dirty="0">
                <a:solidFill>
                  <a:schemeClr val="tx1"/>
                </a:solidFill>
              </a:rPr>
              <a:t>предотвращение лицом, совершившим административное правонарушение, вредных последствий административного правонарушения;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4) </a:t>
            </a:r>
            <a:r>
              <a:rPr lang="ru-RU" sz="1600" dirty="0">
                <a:solidFill>
                  <a:schemeClr val="tx1"/>
                </a:solidFill>
              </a:rPr>
              <a:t>добровольное возмещение лицом, совершившим административное правонарушение, причиненного ущерба или добровольное устранение причиненного вреда;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5) </a:t>
            </a:r>
            <a:r>
              <a:rPr lang="ru-RU" sz="1600" dirty="0">
                <a:solidFill>
                  <a:schemeClr val="tx1"/>
                </a:solidFill>
              </a:rPr>
              <a:t>совершение административного правонарушения в состоянии сильного душевного волнения (аффекта) либо при стечении тяжелых личных или семейных обстоятельств;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6) </a:t>
            </a:r>
            <a:r>
              <a:rPr lang="ru-RU" sz="1600" dirty="0">
                <a:solidFill>
                  <a:schemeClr val="tx1"/>
                </a:solidFill>
              </a:rPr>
              <a:t>совершение административного правонарушения беременной женщиной или женщиной, имеющей малолетнего ребенка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096944"/>
              </p:ext>
            </p:extLst>
          </p:nvPr>
        </p:nvGraphicFramePr>
        <p:xfrm>
          <a:off x="827584" y="620688"/>
          <a:ext cx="749803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395536" y="476672"/>
            <a:ext cx="8568952" cy="590465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4.3. Обстоятельства, отягчающие административную ответственность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Обстоятельствами, отягчающими административную ответственность, признаются: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продолжение противоправного поведения, несмотря на требование уполномоченных на то лиц прекратить его;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повторное совершение однородного административного правонарушения, то есть совершение административного правонарушения в период, когда лицо считается подвергнутым административному наказанию в соответствии со статьей 4.6 настоящего Кодекса за совершение однородного административного правонарушения;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вовлечение несовершеннолетнего в совершение административного правонарушения;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совершение административного правонарушения группой лиц;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совершение административного правонарушения в условиях стихийного бедствия или при других чрезвычайных обстоятельствах;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совершение административного правонарушения в состоянии опьянения либо отказ от прохождения медицинского освидетельствования на состояние опьянения при наличии достаточных оснований полагать, что лицо, совершившее административное правонарушение, находится в состоянии опьянения.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Орган, должностное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назначающие административное наказание, в зависимости от характера совершенного административного правонарушения могут не признать данное обстоятельство отягчающим.</a:t>
            </a:r>
          </a:p>
        </p:txBody>
      </p:sp>
    </p:spTree>
    <p:extLst>
      <p:ext uri="{BB962C8B-B14F-4D97-AF65-F5344CB8AC3E}">
        <p14:creationId xmlns:p14="http://schemas.microsoft.com/office/powerpoint/2010/main" val="168493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d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38775963"/>
              </p:ext>
            </p:extLst>
          </p:nvPr>
        </p:nvGraphicFramePr>
        <p:xfrm>
          <a:off x="107950" y="1557338"/>
          <a:ext cx="903605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56260207"/>
              </p:ext>
            </p:extLst>
          </p:nvPr>
        </p:nvGraphicFramePr>
        <p:xfrm>
          <a:off x="971600" y="116632"/>
          <a:ext cx="741682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39552" y="5373216"/>
            <a:ext cx="8208912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Постановление Правительства Оренбургской области от 19.08.2009    № 450-п «О порядке выдачи и форме удостоверения члена административной комиссии в Оренбургской области»</a:t>
            </a:r>
          </a:p>
        </p:txBody>
      </p:sp>
    </p:spTree>
    <p:extLst>
      <p:ext uri="{BB962C8B-B14F-4D97-AF65-F5344CB8AC3E}">
        <p14:creationId xmlns:p14="http://schemas.microsoft.com/office/powerpoint/2010/main" val="12736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0D1CF1-FCEF-4A2E-A7E1-02C295D11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C0D1CF1-FCEF-4A2E-A7E1-02C295D11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C0D1CF1-FCEF-4A2E-A7E1-02C295D11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C0D1CF1-FCEF-4A2E-A7E1-02C295D11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C0D1CF1-FCEF-4A2E-A7E1-02C295D110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376019-3BA5-43A6-B5C4-9F679DD3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DE376019-3BA5-43A6-B5C4-9F679DD3C2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763AD6-D95E-4C0E-8F6C-A81E66A70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11763AD6-D95E-4C0E-8F6C-A81E66A70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11763AD6-D95E-4C0E-8F6C-A81E66A70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11763AD6-D95E-4C0E-8F6C-A81E66A70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11763AD6-D95E-4C0E-8F6C-A81E66A707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31E864-DDF7-47FF-81CC-9850F0334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5831E864-DDF7-47FF-81CC-9850F0334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5831E864-DDF7-47FF-81CC-9850F0334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5831E864-DDF7-47FF-81CC-9850F0334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5831E864-DDF7-47FF-81CC-9850F03342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162FE2-A26D-49B8-B45A-439E5B803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9B162FE2-A26D-49B8-B45A-439E5B803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9B162FE2-A26D-49B8-B45A-439E5B803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9B162FE2-A26D-49B8-B45A-439E5B803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9B162FE2-A26D-49B8-B45A-439E5B8030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620688"/>
            <a:ext cx="7488832" cy="17281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Срок, в течение которого лицо считается подвергнутым административному наказанию - 1 год со дня окончания исполнения постановления о назначении административного наказания - ст. 4.6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252040" y="43934"/>
            <a:ext cx="639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15616" y="2780928"/>
            <a:ext cx="7056784" cy="242656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Согласно 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статье 4.6</a:t>
            </a:r>
            <a:r>
              <a:rPr lang="ru-RU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КоАП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РФ лицо, которому назначено административное наказание за совершение административного правонарушения, считается подвергнутым данному наказанию в течение одного года со дня окончания исполнения постановления о назначении административного наказания.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5"/>
          <p:cNvSpPr>
            <a:spLocks noChangeArrowheads="1"/>
          </p:cNvSpPr>
          <p:nvPr/>
        </p:nvSpPr>
        <p:spPr bwMode="auto">
          <a:xfrm>
            <a:off x="611560" y="620688"/>
            <a:ext cx="8136904" cy="1224136"/>
          </a:xfrm>
          <a:prstGeom prst="roundRect">
            <a:avLst>
              <a:gd name="adj" fmla="val 16667"/>
            </a:avLst>
          </a:prstGeom>
          <a:solidFill>
            <a:srgbClr val="EBF1DE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 этап: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Оглашение постановления по делу об административном правонарушении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Немедленно после рассмотрения дела по существу – ч.1 ст.29.11   КоАП РФ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Председательствующий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оглашает решение в присутствии правонарушителя.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827584" y="2276872"/>
            <a:ext cx="7466706" cy="3744417"/>
          </a:xfrm>
          <a:prstGeom prst="roundRect">
            <a:avLst>
              <a:gd name="adj" fmla="val 16667"/>
            </a:avLst>
          </a:prstGeom>
          <a:solidFill>
            <a:srgbClr val="F2DCDB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1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этап: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Вручение копии постановления по делу об административном правонарушении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расписку немедленно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если дело рассматривалось в присутствии правонарушителя - ч.2 ст. 29.11  КоАП РФ;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направляется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заказным письмом в течение трех суток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если дело рассматривалось в отсутствии правонарушителя, но при его надлежащем извещении о времени и месте рассмотрения дела - ч.2 ст.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29.11 КоАП РФ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5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9"/>
          <p:cNvSpPr>
            <a:spLocks noChangeArrowheads="1"/>
          </p:cNvSpPr>
          <p:nvPr/>
        </p:nvSpPr>
        <p:spPr bwMode="auto">
          <a:xfrm>
            <a:off x="323528" y="332657"/>
            <a:ext cx="8568952" cy="864095"/>
          </a:xfrm>
          <a:prstGeom prst="roundRect">
            <a:avLst>
              <a:gd name="adj" fmla="val 16667"/>
            </a:avLst>
          </a:prstGeom>
          <a:solidFill>
            <a:srgbClr val="DDD9C3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7 этап: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Вступление постановления в законную силу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 10 дней, если постановление не обжаловано и не опротестовано ч. 1 ст. 31.1  КоАП РФ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37320" y="1465649"/>
            <a:ext cx="8290408" cy="12744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этап: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Исполнение постановления  о наложении административного штрафа в добровольном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</a:t>
            </a: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60 дней со дня вступления в законную силу – ч. 1 ст. 32.2 КоАП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7320" y="2996952"/>
            <a:ext cx="8290408" cy="33843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этап: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Начало процесса принудительного исполнения штрафа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10 суток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 истечении срока исполнения постановления о наложении штрафа (60 дней) административная комиссия, вынесшая постановление,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постановление о наложении административного штрафа с отметкой о его неуплате судебному приставу-исполнителю для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исполнения;</a:t>
            </a: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этого: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Уполномоченное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 административной комиссии по составлению протокола об административном правонарушении, предусмотренном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1 статьи 20.25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Российской Федерации об административных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правонарушениях, составляет протокол об административном правонарушении, предусмотренном указанной статьей, в отношении лица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уплатившего административный штраф и направляет его мировому судье.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1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5688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ведении административного производства необходимо учитывать, что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пресекательным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давности привлечения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административной ответственности,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которого влечет прекращение возбужденного производства по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делу.</a:t>
            </a:r>
          </a:p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к административной ответственности регламентируется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статьей 4.5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РФ.</a:t>
            </a: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 статьи 4.5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 по общему правилу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по делу об административном правонарушении не может быть вынесено </a:t>
            </a: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месяцев со дня совершения административного правонарушени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давности привлечения к ответственности исчисляется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общим правилам исчисления сроков -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дня, следующего за днем совершения административного правонарушения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днем обнаружения правонарушения). В случае совершения административного правонарушения, выразившегося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бездействия, срок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к административной ответственности исчисляется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дня, следующего за последним днем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периода, предоставленного для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соответствующей обязанности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2160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5329" y="3617640"/>
            <a:ext cx="8028188" cy="290770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Примерный алгоритм действий административной комиссии по принудительному исполнению постановления о наложении административного штрафа: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1348" y="332656"/>
            <a:ext cx="8290408" cy="33843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этап: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Начало процесса принудительного исполнения штрафа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10 суток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 истечении срока исполнения постановления о наложении штрафа (60 дней) административная комиссия, вынесшая постановление,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постановление о наложении административного штрафа с отметкой о его неуплате судебному приставу-исполнителю для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исполнения;</a:t>
            </a: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этого: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Уполномоченное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 административной комиссии по составлению протокола об административном правонарушении, предусмотренном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1 статьи 20.25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Российской Федерации об административных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правонарушениях, составляет протокол об административном правонарушении, предусмотренном указанной статьей, в отношении лица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уплатившего административный штраф и направляет его мировому судье.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8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1348" y="116632"/>
            <a:ext cx="8290408" cy="65527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endParaRPr lang="ru-RU" sz="14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этап: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Начало процесса принудительного исполнения штрафа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32000"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Заключительной стадией производства по делам об административных правонарушениях является исполнение постановления, вынесенного административной комиссией по делу об административном правонарушении (разд. V гл. 31, гл. 32 КоАП РФ, письмо Верховного Суда Российской Федерации от 20 августа 2003 г. № 1536-7/общ. «Разъяснения о порядке вступления в силу постановлений и (или) решений по делам об административных правонарушениях в случае их обжалования»). 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3200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Указанная стадия начинается с момента вступления в силу постановления административной комиссии по делу об административном правонарушении (ст. 31.1, ч. 2 ст. 31.2 КоАП РФ), а именно: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после истечения срока, установленного для обжалования постановления по делу об административном правонарушении, если указанное постановление не было обжаловано или опротестовано; 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после истечения срока, установленного для обжалования решения по жалобе, протесту, если указанное решение не было обжаловано или опротестовано, за исключением случаев, если решением отменяется вынесенное постановление; 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немедленно после вынесения не подлежащего обжалованию решения по жалобе, протесту, за исключением случаев, если решением отменяется вынесенное постановление. </a:t>
            </a:r>
          </a:p>
          <a:p>
            <a:pPr indent="43200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ч. 1 ст. 31.9 КоАП РФ постановление о назначении административного наказания не подлежит исполнению в случае, если это постановление не было приведено в исполнение в течение двух лет со дня его вступления в законную силу. </a:t>
            </a:r>
          </a:p>
          <a:p>
            <a:pPr indent="43200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Исключениями из данного правила являются: установление отсрочки, приостановления или рассрочки исполнения постановления о назначении наказания. </a:t>
            </a:r>
          </a:p>
          <a:p>
            <a:pPr indent="432000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случае отсрочки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приостановления исполнения постановления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административного наказания в соответствии со ст. 31.5, 31.6, 31.8 КоАП РФ течение срока давности приостанавливается до истечения срока отсрочки или срока приостановления (ч. 3 ст. 31.9 КоАП РФ). </a:t>
            </a:r>
          </a:p>
          <a:p>
            <a:pPr indent="432000"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2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6552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обстоятельств, вследствие которых исполнение постановления о назначении административного наказания в виде административного штрафа невозможно в установленные сроки,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комиссии могут отсрочить исполнение постановления на срок до одного месяца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320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31.6 КоАП РФ предусмотрено, что субъект, вынесший постановление о назначении административного наказания,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приостанавливает исполнение постановления в случае принесения протеста на вступившее в законную силу постановление по делу об административном правонарушении до рассмотрения протеста,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также в иных случаях, предусмотренных КоАП РФ.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приостановлении исполнения постановления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комиссией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выносится определение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320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рассрочки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исполнения постановления о назначении административного наказания течение срока давности продлевается на срок рассрочки (ч. 4 ст. 31.9 КоАП РФ). </a:t>
            </a:r>
          </a:p>
          <a:p>
            <a:pPr indent="43200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материального положения лица, привлеченного к административной ответственности, уплата административного штрафа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рассрочена административной комиссией на срок до трех месяцев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32000"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Различие между отсрочкой и рассрочкой уплаты штрафа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что в первом случае сумма штрафа по истечении срока, на который предоставлена отсрочка, уплачивается единовременно. А во втором случае сумму штрафа следует перечислять поэтапно.</a:t>
            </a:r>
          </a:p>
        </p:txBody>
      </p:sp>
    </p:spTree>
    <p:extLst>
      <p:ext uri="{BB962C8B-B14F-4D97-AF65-F5344CB8AC3E}">
        <p14:creationId xmlns:p14="http://schemas.microsoft.com/office/powerpoint/2010/main" val="4249037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64087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 algn="just"/>
            <a:r>
              <a:rPr lang="ru-RU" i="1" dirty="0">
                <a:solidFill>
                  <a:schemeClr val="tx1"/>
                </a:solidFill>
              </a:rPr>
              <a:t>Отсрочка и рассрочка исполнения постановления (решения) по делу допускаются при совершении административных правонарушений, как физическим лицом, так и юридическим лицом.</a:t>
            </a:r>
          </a:p>
          <a:p>
            <a:pPr indent="432000" algn="just"/>
            <a:r>
              <a:rPr lang="ru-RU" i="1" dirty="0">
                <a:solidFill>
                  <a:schemeClr val="tx1"/>
                </a:solidFill>
              </a:rPr>
              <a:t> По смыслу части 2 статьи 31.5 КоАП РФ административная комиссия, вынесшая постановление о назначении административного штрафа, при решении вопроса о рассрочке его исполнения должна учитывать материальное положение нарушителя – физического лица или юридического лица. Для этого </a:t>
            </a:r>
            <a:r>
              <a:rPr lang="ru-RU" b="1" i="1" dirty="0">
                <a:solidFill>
                  <a:schemeClr val="tx1"/>
                </a:solidFill>
              </a:rPr>
              <a:t>необходимо приобщать к заявлению</a:t>
            </a:r>
            <a:r>
              <a:rPr lang="ru-RU" i="1" dirty="0">
                <a:solidFill>
                  <a:schemeClr val="tx1"/>
                </a:solidFill>
              </a:rPr>
              <a:t> об отсрочке или рассрочке уплаты штрафа документы о материальном положении заявителя. Например, для подтверждения тяжелого материального положения физического лица можно приобщить к заявлению следующие документы: справку о заработной плате, о пенсии, об инвалидности, о состоянии на учёте в центре занятости населения, о доходах (или их отсутствии), о наличии иждивенцев, о наличии кредитных обязательств (копии кредитных договоров) и т.д. Для подтверждения трудного финансового положения юридического лица можно приобщить к заявлению бухгалтерский баланс.</a:t>
            </a:r>
          </a:p>
          <a:p>
            <a:pPr indent="432000" algn="just"/>
            <a:r>
              <a:rPr lang="ru-RU" i="1" dirty="0">
                <a:solidFill>
                  <a:schemeClr val="tx1"/>
                </a:solidFill>
              </a:rPr>
              <a:t>Заявление об отсрочке либо рассрочке его исполнения административной комиссией принимается своевременно, т.е. до истечения установленного законом срока уплаты административного штрафа.</a:t>
            </a:r>
          </a:p>
        </p:txBody>
      </p:sp>
    </p:spTree>
    <p:extLst>
      <p:ext uri="{BB962C8B-B14F-4D97-AF65-F5344CB8AC3E}">
        <p14:creationId xmlns:p14="http://schemas.microsoft.com/office/powerpoint/2010/main" val="2408231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360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 algn="just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просы об отсрочке, рассрочке уплаты административного штрафа могут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рассмотрены на заседании комиссии в отсутствие заинтересованных лиц при условии их надлежащего уведомления о месте и времени рассмотрения вопросов, указанных в заявлении физических лиц (ч. 2 ст. 31.8 КоАП РФ). По результатам рассмотрения указанных в заявлении заинтересованных лиц вопросов, административная комиссия выносит определение, копия которого вручается под расписку физическому лицу, в отношении которых оно вынесено, а также потерпевшему. </a:t>
            </a:r>
          </a:p>
          <a:p>
            <a:pPr indent="432000" algn="just"/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указанных лиц копии определения высылаются им в течение трех дней со дня его вынесения, о чем делается соответствующая запись в деле.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7658" y="3933056"/>
            <a:ext cx="8682814" cy="2808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административные комиссии вправе налагать только два вида административных наказаний — предупреждение и административный штраф, то при осуществлении исполнения соответствующих постановлений административным комиссиям следует руководствоваться правилами, установленными ст. 32.1 и 32.2 КоАП РФ. </a:t>
            </a:r>
          </a:p>
          <a:p>
            <a:pPr indent="43200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о назначении административного наказания в виде предупреждения исполняется административной комиссией путем вручения или направления копии постановления в соответствии со ст. 29.11 КоАП РФ. </a:t>
            </a:r>
          </a:p>
        </p:txBody>
      </p:sp>
    </p:spTree>
    <p:extLst>
      <p:ext uri="{BB962C8B-B14F-4D97-AF65-F5344CB8AC3E}">
        <p14:creationId xmlns:p14="http://schemas.microsoft.com/office/powerpoint/2010/main" val="1857263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 исполнении постановления о наложении административного штрафа административным комиссиям необходимо учитывать следующее: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628800"/>
            <a:ext cx="8712968" cy="16344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срок добровольной уплаты административного штрафа лицом, привлеченным к административной ответственности, составляет шестьдесят дней со дня вступления постановления о наложении административного штрафа в законную силу либо со дня истечения срока отсрочки или срока рассрочки. </a:t>
            </a:r>
          </a:p>
          <a:p>
            <a:pPr indent="43200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ч. 1 ст. 32.2 КоАП  РФ: Административный штраф должен быть уплачен в полном объеме лицом, привлеченным к административной ответственности;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3429000"/>
            <a:ext cx="8712968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сумма административного штрафа вносится или переводится лицом, привлеченным к административной ответственности, в кредитную организацию, в том числе с привлечением банковского платежного агента или банковского платежного субагента, осуществляющих деятельность в соответствии с Федеральным законом от 27 июня 2011 г. № 161-ФЗ «О национальной платежной системе», в организацию федеральной почтовой связи либо платежному агенту, осуществляющему деятельность в соответствии с Федеральным законом от 3 июня 2009 г. № 103-ФЗ «О деятельности  по приему платежей физических лиц, осуществляемой платежными агентами» (ч. 3 ст. 32.2 КоАП РФ); </a:t>
            </a:r>
          </a:p>
        </p:txBody>
      </p:sp>
    </p:spTree>
    <p:extLst>
      <p:ext uri="{BB962C8B-B14F-4D97-AF65-F5344CB8AC3E}">
        <p14:creationId xmlns:p14="http://schemas.microsoft.com/office/powerpoint/2010/main" val="156204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54616712"/>
              </p:ext>
            </p:extLst>
          </p:nvPr>
        </p:nvGraphicFramePr>
        <p:xfrm>
          <a:off x="179512" y="260648"/>
          <a:ext cx="878497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1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6480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при отсутствии документа, свидетельствующего об уплате административного штрафа, и информации об уплате административного штрафа в Государственной информационной системе о государственных и муниципальных платежах, по истечении срока, указанного в ч. 1 ст. 32.2 КоАП РФ, административная комиссия изготавливает второй экземпляр указанного постановления и направляет его в течение 10 суток судебному приставу-исполнителю для исполнения в порядке, предусмотренном федеральным законодательством. 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комиссия направляют соответствующие материалы судебному приставу-исполнителю для взыскания суммы административного штрафа в порядке, предусмотренном Федеральным законом от 02.10.2007 № 229-ФЗ «Об исполнительном производстве». 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Соответствующими материалами считаются: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по делу об административном правонарушении;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сопроводительное письмо.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13 Федерального закона от 02.10.2007 № 229-ФЗ «Об исполнительном производстве» вышеуказанные документы должны содержать следующие сведения: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наименование и адрес административной комиссии;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наименование дела или материалов и их номера;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дата принятия постановления по делу об административном правонарушении;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дата вступления в законную силу постановления об административном правонарушении либо указание на немедленное исполнение;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сведения о должнике и взыскателе:</a:t>
            </a:r>
          </a:p>
          <a:p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для граждан - фамилия, имя, отчество, место жительства или место пребывания, а для должника также - год и место рождения, место работы (если оно известно) и для должника, являющегося индивидуальным предпринимателем, также - дата и место его государственной регистрации в качестве индивидуального предпринимателя, идентификационный номер налогоплательщика;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для организаций - наименование, место нахождения, фактический адрес (если он известен), дата государственной регистрации в качестве юридического лица, идентификационный номер налогоплательщика;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резолютивная часть постановления, содержащая требование о возложении на должника обязанности по передаче взыскателю денежных средств;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дата направления протокола судебному приставу исполнителю (в сопроводительном письме).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постановлении, принятом по делу об административном правонарушении, должна быть проставлена отметка о неуплате должником назначенного административного штрафа.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до направления документов предоставлена отсрочка или рассрочка то к документам приобщается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об отсрочке, рассрочке исполнения постановления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указывается, с какого времени начинается срок исполнения.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5713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5527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aseline="-2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1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структурного подразделения территориального органа    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1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судебных приставов России или управления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территориальных органов Федеральной службы судебных приставов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России)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от председателя административной комиссии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_________________________________________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наименование муниципального образования                   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_________________________________________        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(Ф.И.О.)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адрес: ________________________________,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___________, факс: ___________,</a:t>
            </a:r>
          </a:p>
          <a:p>
            <a:pPr algn="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эл. почта: _____________________________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возбуждении судебным приставом-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исполнительного производства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исполнительного документа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Руководствуясь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п. 1 ст. 30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  закона    от   02.10.2007   №  229-ФЗ   «Об исполнительном производстве», направляю постановление по делу об административном правонарушении № _________________, принятое административной комиссией "___"__________ ____г. в отношении ___________________________________, </a:t>
            </a:r>
          </a:p>
          <a:p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(Ф.И.О. или наименование должника)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принудительного взыскания с должника административного штрафа в размере _______________ (___________) рублей.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Приложения: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1. Постановление о назначении административного наказания № ___ от "___"________ ____ г.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2. Банковские реквизиты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взыскателя  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 их нет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постановлении о наложении административного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"___"__________ _____ г.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Председатель административной комиссии: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_________________/_________________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(Ф.И.О.)         (подпись)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hangingPunct="0"/>
            <a:r>
              <a:rPr lang="ru-RU" dirty="0"/>
              <a:t> </a:t>
            </a:r>
          </a:p>
          <a:p>
            <a:r>
              <a:rPr lang="ru-RU" dirty="0"/>
              <a:t>Если нет информации в постановлении о наложении административного штрафа</a:t>
            </a:r>
          </a:p>
        </p:txBody>
      </p:sp>
    </p:spTree>
    <p:extLst>
      <p:ext uri="{BB962C8B-B14F-4D97-AF65-F5344CB8AC3E}">
        <p14:creationId xmlns:p14="http://schemas.microsoft.com/office/powerpoint/2010/main" val="481247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116632"/>
            <a:ext cx="8640960" cy="17281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часть 4 ст. 32.2 КоАП РФ, в соответствии с которой лицо, привлеченное к административной ответственности, направляло (предъявляло лично) административным комиссиям, вынесшим постановление, копию документа, свидетельствующего об уплате административного штрафа, утратила силу с 1 января 2008 г. Таким образом, административные комиссии не вправе требовать у лиц, в отношении которых вынесено постановление о назначении административного штрафа, предъявления документов, подтверждающих уплату административного штрафа. 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9033" y="1988840"/>
            <a:ext cx="8640960" cy="134207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1600" dirty="0"/>
              <a:t>Кроме того, уполномоченное лицо административной комиссии, рассмотревшей дело об административном правонарушении, составляет протокол об административном правонарушении, предусмотренном ч. 1 ст. 0.25 КоАП РФ, в отношении лица, не уплатившего административный штраф;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3429000"/>
            <a:ext cx="8640960" cy="33123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32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ч. 2 ст. 31.10 КоАП РФ постановление о назначении административного наказания, по которому исполнение не производилось или произведено не полностью, возвращается органом, должностным лицом, приводившими постановление в исполнение, в административную комиссию, вынесшую постановление, в случае: </a:t>
            </a:r>
          </a:p>
          <a:p>
            <a:pPr indent="432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если по указанному адресу физическое лицо, привлеченное к административной ответственности, не проживает, не работает (не учится) либо не находится имущество данного лица, на которое может быть обращено административное взыскание; </a:t>
            </a:r>
          </a:p>
          <a:p>
            <a:pPr indent="432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если у лица, привлеченного к административной ответственности, отсутствуют имущество или доходы, на которые может быть обращено административное взыскание, и меры по отысканию имущества такого лица оказались безрезультатными; </a:t>
            </a:r>
          </a:p>
          <a:p>
            <a:pPr indent="4320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если истек срок давности исполнения постановления о назначении административного наказания. </a:t>
            </a:r>
          </a:p>
        </p:txBody>
      </p:sp>
    </p:spTree>
    <p:extLst>
      <p:ext uri="{BB962C8B-B14F-4D97-AF65-F5344CB8AC3E}">
        <p14:creationId xmlns:p14="http://schemas.microsoft.com/office/powerpoint/2010/main" val="477980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332656"/>
            <a:ext cx="8568952" cy="4608512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Примерные образцы документов при  процедуре принудительного исполнения  административного наказания в виде административного штрафа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060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14375"/>
            <a:ext cx="835292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комиссия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Уважаемый Иванов Петр Иванович!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Настоящим  информируем   о  том,  что на основании постановления по делу об административном правонарушении от № 37 от 30.06.2016  № 37, вынесенного в отношении   Вас, срок  добровольной уплаты суммы административного штрафа истекает  «30" сентября 2016 г.</a:t>
            </a:r>
          </a:p>
          <a:p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чем, материалы по делу об административном правонарушении, совершенном Вами,  будут направлены  судебному приставу-исполнителю для исполнения в порядке, предусмотренном статьей 13  Федерального закона от 02.10.2007 № 229-ФЗ «Об исполнительном производстве». </a:t>
            </a:r>
          </a:p>
          <a:p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этого, в  соответствии  с  пунктом 5 статьи 32.2  КоАП РФ уведомляем Вас о том,  что  при  неуплате  административного  штрафа в срок, предусмотренный  частью 1 статьи 32.2  КоАП  России,  будет рассмотрен  вопрос  о привлечении Вас к административной ответственности в соответствии с  частью 1 статьи 20.25  КоАП РФ.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20.25 (уклонение от исполнения административного наказания) КоАП РФ: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неуплата административного штрафа в срок, предусмотренный  настоящим Кодексом , влечет наложение административного штрафа в двукратном размере суммы неуплаченного административного штрафа, но не менее одной тысячи рублей, либо административный арест на срок до пятнадцати суток, либо обязательные работы на срок до пятидесяти часов.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секретарь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комиссии                                                                     Х.Х.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ХХХХХХ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07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8856984" cy="64087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Д М И Н И С Т Р А Т И В Н А Я    К О М И С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Я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времени и месте составления протокола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ч.1 ст. 20.25 КоАП РФ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«27» октября 2016  года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Административной комиссией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гр. Иванова Петра Ивановича  (ХХ.ХХ.ХХХХ года рождения, проживающего по адресу: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_________,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ХХ, д. ХХ, кв.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15.06.2016 г. составлен протокол № 002103 в связи с нарушением ст. 43 Закона Оренбургской области от 01.10.2003 N 489/55-III-ОЗ "Об административных правонарушениях в Оренбургской области". По данному правонарушению Административной комиссией 30.06.2016 г. вынесено постановление № 37, согласно которому гр. Иванов Петр Иванович  привлечен к административной ответственности, предусмотренной ч. 2. ст. 43 Закона Оренбургской области от 01.10.2003 N 489/55-III-ОЗ "Об административных правонарушениях в Оренбургской области" и ему назначено административное наказание в виде административного штрафа в сумме 3 000 (три тысячи) рублей. Данное постановление отправлено в адрес правонарушителя по почте. Информация о получении гр. Ивановым Петром Ивановичем постановления отсутствует. 20.07.2016 г. членом административной комиссии Петровой Марией Ивановной  при осуществлении видеозаписи постановление Административной комиссии № 37 от 30.06.2016 г. было вручено гр. Иванову Петру Ивановичу и фактически вступило в законную силу 31.07.2016 г. На сегодняшний день и фактически по истечении шестидесяти дней со дня вступления постановления о наложении административного штрафа в законную силу административный штраф не уплачен,  что является неисполнением п. 1 ст. 20.25 КоАП РФ.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 вышеизложенным  комиссия  ОПРЕДЕЛИЛА: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Пригласить 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составления протокола об административном правонарушении, предусмотренном     ч. 1 ст. 20.25 КоАП РФ  гр. Иванова Петра Ивановича, ХХ.ХХ.ХХХХ года рождения, проживающего по адресу: г. Оренбург, ул. ХХ, д. ХХ, кв. ХХ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31.10.2016 г. в 11час.20 мин. по адресу: г. Оренбург, ул. Брестская, д. 1,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209  к ответственному секретарю Административной комиссии ХХХХХХХ (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для составления протокола об    административном правонарушении, ответственность за которое предусмотрена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статьи 20.25 КоАП РФ.</a:t>
            </a:r>
          </a:p>
          <a:p>
            <a:pPr lvl="0"/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принятом решении уведомить: гр. Иванов Петр Иванович, ХХ.ХХ.ХХХХ года рождения, проживающего по адресу: г. Оренбург, ул. ХХ, д. ХХ, кв. ХХ.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комиссии______________           ____________________</a:t>
            </a:r>
          </a:p>
          <a:p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(подпись)              (расшифровка подписи)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248228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352928" cy="5904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</a:rPr>
              <a:t>А Д М И Н И С Т Р А Т И В Н А Я    К О М И С </a:t>
            </a:r>
            <a:r>
              <a:rPr lang="ru-RU" sz="1200" b="1" dirty="0" err="1">
                <a:solidFill>
                  <a:schemeClr val="tx1"/>
                </a:solidFill>
              </a:rPr>
              <a:t>С</a:t>
            </a:r>
            <a:r>
              <a:rPr lang="ru-RU" sz="1200" b="1" dirty="0">
                <a:solidFill>
                  <a:schemeClr val="tx1"/>
                </a:solidFill>
              </a:rPr>
              <a:t> И Я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муниципального </a:t>
            </a:r>
            <a:r>
              <a:rPr lang="ru-RU" sz="1200" b="1" dirty="0">
                <a:solidFill>
                  <a:schemeClr val="tx1"/>
                </a:solidFill>
              </a:rPr>
              <a:t>образования </a:t>
            </a:r>
            <a:r>
              <a:rPr lang="ru-RU" sz="1200" b="1" dirty="0" smtClean="0">
                <a:solidFill>
                  <a:schemeClr val="tx1"/>
                </a:solidFill>
              </a:rPr>
              <a:t>  ________________</a:t>
            </a:r>
          </a:p>
          <a:p>
            <a:endParaRPr lang="ru-RU" sz="1200" b="1" dirty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ИЗВЕЩЕНИЕ</a:t>
            </a:r>
            <a:endParaRPr lang="ru-RU" sz="12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о времени и месте составления протокола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об административном правонарушении</a:t>
            </a:r>
          </a:p>
          <a:p>
            <a:r>
              <a:rPr lang="ru-RU" sz="1200" dirty="0">
                <a:solidFill>
                  <a:schemeClr val="tx1"/>
                </a:solidFill>
              </a:rPr>
              <a:t>по постановлению административной комиссии № </a:t>
            </a:r>
            <a:r>
              <a:rPr lang="ru-RU" sz="1200" b="1" dirty="0">
                <a:solidFill>
                  <a:schemeClr val="tx1"/>
                </a:solidFill>
              </a:rPr>
              <a:t>37 </a:t>
            </a:r>
            <a:r>
              <a:rPr lang="ru-RU" sz="1200" dirty="0">
                <a:solidFill>
                  <a:schemeClr val="tx1"/>
                </a:solidFill>
              </a:rPr>
              <a:t>от </a:t>
            </a:r>
            <a:r>
              <a:rPr lang="ru-RU" sz="1200" b="1" dirty="0">
                <a:solidFill>
                  <a:schemeClr val="tx1"/>
                </a:solidFill>
              </a:rPr>
              <a:t>30.06.2016</a:t>
            </a:r>
            <a:endParaRPr lang="ru-RU" sz="1200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sz="1000" dirty="0" smtClean="0">
                <a:solidFill>
                  <a:schemeClr val="tx1"/>
                </a:solidFill>
              </a:rPr>
              <a:t>"</a:t>
            </a:r>
            <a:r>
              <a:rPr lang="ru-RU" sz="1000" b="1" dirty="0">
                <a:solidFill>
                  <a:schemeClr val="tx1"/>
                </a:solidFill>
              </a:rPr>
              <a:t>27</a:t>
            </a:r>
            <a:r>
              <a:rPr lang="ru-RU" sz="1000" dirty="0">
                <a:solidFill>
                  <a:schemeClr val="tx1"/>
                </a:solidFill>
              </a:rPr>
              <a:t>" октября 2016 г. </a:t>
            </a:r>
            <a:r>
              <a:rPr lang="ru-RU" sz="1000" dirty="0" smtClean="0">
                <a:solidFill>
                  <a:schemeClr val="tx1"/>
                </a:solidFill>
              </a:rPr>
              <a:t>                                                                             (наименование нас. пункта), </a:t>
            </a:r>
            <a:r>
              <a:rPr lang="ru-RU" sz="1000" dirty="0">
                <a:solidFill>
                  <a:schemeClr val="tx1"/>
                </a:solidFill>
              </a:rPr>
              <a:t>ул. </a:t>
            </a:r>
            <a:r>
              <a:rPr lang="ru-RU" sz="1000" dirty="0" smtClean="0">
                <a:solidFill>
                  <a:schemeClr val="tx1"/>
                </a:solidFill>
              </a:rPr>
              <a:t>__________, </a:t>
            </a:r>
            <a:r>
              <a:rPr lang="ru-RU" sz="1000" dirty="0">
                <a:solidFill>
                  <a:schemeClr val="tx1"/>
                </a:solidFill>
              </a:rPr>
              <a:t>д. </a:t>
            </a:r>
            <a:r>
              <a:rPr lang="ru-RU" sz="1000" dirty="0" smtClean="0">
                <a:solidFill>
                  <a:schemeClr val="tx1"/>
                </a:solidFill>
              </a:rPr>
              <a:t>__, кабинет ___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                                                                                                 </a:t>
            </a:r>
            <a:r>
              <a:rPr lang="ru-RU" sz="1000" dirty="0" smtClean="0">
                <a:solidFill>
                  <a:schemeClr val="tx1"/>
                </a:solidFill>
              </a:rPr>
              <a:t>               </a:t>
            </a:r>
            <a:r>
              <a:rPr lang="ru-RU" sz="1000" dirty="0">
                <a:solidFill>
                  <a:schemeClr val="tx1"/>
                </a:solidFill>
              </a:rPr>
              <a:t>Кому: </a:t>
            </a:r>
            <a:r>
              <a:rPr lang="ru-RU" sz="1000" dirty="0" smtClean="0">
                <a:solidFill>
                  <a:schemeClr val="tx1"/>
                </a:solidFill>
              </a:rPr>
              <a:t>Иванову Петру Ивановичу                                                                                                                                   </a:t>
            </a:r>
          </a:p>
          <a:p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Куда</a:t>
            </a:r>
            <a:r>
              <a:rPr lang="ru-RU" sz="1000" dirty="0">
                <a:solidFill>
                  <a:schemeClr val="tx1"/>
                </a:solidFill>
              </a:rPr>
              <a:t>: г. Оренбург, </a:t>
            </a:r>
            <a:r>
              <a:rPr lang="ru-RU" sz="1000" dirty="0" smtClean="0">
                <a:solidFill>
                  <a:schemeClr val="tx1"/>
                </a:solidFill>
              </a:rPr>
              <a:t>ул.__, д__, </a:t>
            </a:r>
            <a:r>
              <a:rPr lang="ru-RU" sz="1000" dirty="0" err="1" smtClean="0">
                <a:solidFill>
                  <a:schemeClr val="tx1"/>
                </a:solidFill>
              </a:rPr>
              <a:t>кв</a:t>
            </a:r>
            <a:r>
              <a:rPr lang="ru-RU" sz="1000" dirty="0" smtClean="0">
                <a:solidFill>
                  <a:schemeClr val="tx1"/>
                </a:solidFill>
              </a:rPr>
              <a:t>___.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 </a:t>
            </a:r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Уважаемый Петр Иванович!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 smtClean="0">
                <a:solidFill>
                  <a:schemeClr val="tx1"/>
                </a:solidFill>
              </a:rPr>
              <a:t>Административной комиссией  выявлено административное правонарушение по ч.. </a:t>
            </a:r>
            <a:r>
              <a:rPr lang="ru-RU" sz="1000" dirty="0">
                <a:solidFill>
                  <a:schemeClr val="tx1"/>
                </a:solidFill>
              </a:rPr>
              <a:t>1 ст. 20.25 КоАП </a:t>
            </a:r>
            <a:r>
              <a:rPr lang="ru-RU" sz="1000" dirty="0" smtClean="0">
                <a:solidFill>
                  <a:schemeClr val="tx1"/>
                </a:solidFill>
              </a:rPr>
              <a:t>РФ, </a:t>
            </a:r>
            <a:r>
              <a:rPr lang="ru-RU" sz="1000" dirty="0">
                <a:solidFill>
                  <a:schemeClr val="tx1"/>
                </a:solidFill>
              </a:rPr>
              <a:t>выразившееся в неуплате </a:t>
            </a:r>
            <a:r>
              <a:rPr lang="ru-RU" sz="1000" dirty="0" smtClean="0">
                <a:solidFill>
                  <a:schemeClr val="tx1"/>
                </a:solidFill>
              </a:rPr>
              <a:t>Вами административного </a:t>
            </a:r>
            <a:r>
              <a:rPr lang="ru-RU" sz="1000" dirty="0">
                <a:solidFill>
                  <a:schemeClr val="tx1"/>
                </a:solidFill>
              </a:rPr>
              <a:t>штрафа, назначенного постановлением </a:t>
            </a:r>
            <a:r>
              <a:rPr lang="ru-RU" sz="1000" dirty="0" smtClean="0">
                <a:solidFill>
                  <a:schemeClr val="tx1"/>
                </a:solidFill>
              </a:rPr>
              <a:t>административной </a:t>
            </a:r>
            <a:r>
              <a:rPr lang="ru-RU" sz="1000" dirty="0">
                <a:solidFill>
                  <a:schemeClr val="tx1"/>
                </a:solidFill>
              </a:rPr>
              <a:t>комиссии № </a:t>
            </a:r>
            <a:r>
              <a:rPr lang="ru-RU" sz="1000" b="1" dirty="0">
                <a:solidFill>
                  <a:schemeClr val="tx1"/>
                </a:solidFill>
              </a:rPr>
              <a:t>37</a:t>
            </a:r>
            <a:r>
              <a:rPr lang="ru-RU" sz="1000" dirty="0">
                <a:solidFill>
                  <a:schemeClr val="tx1"/>
                </a:solidFill>
              </a:rPr>
              <a:t> от </a:t>
            </a:r>
            <a:r>
              <a:rPr lang="ru-RU" sz="1000" b="1" dirty="0">
                <a:solidFill>
                  <a:schemeClr val="tx1"/>
                </a:solidFill>
              </a:rPr>
              <a:t>30.06.2016 г</a:t>
            </a:r>
            <a:r>
              <a:rPr lang="ru-RU" sz="1000" b="1" dirty="0" smtClean="0">
                <a:solidFill>
                  <a:schemeClr val="tx1"/>
                </a:solidFill>
              </a:rPr>
              <a:t>., </a:t>
            </a:r>
            <a:r>
              <a:rPr lang="ru-RU" sz="1000" dirty="0">
                <a:solidFill>
                  <a:schemeClr val="tx1"/>
                </a:solidFill>
              </a:rPr>
              <a:t>в </a:t>
            </a:r>
            <a:r>
              <a:rPr lang="ru-RU" sz="1000" dirty="0" smtClean="0">
                <a:solidFill>
                  <a:schemeClr val="tx1"/>
                </a:solidFill>
              </a:rPr>
              <a:t>срок, </a:t>
            </a:r>
            <a:r>
              <a:rPr lang="ru-RU" sz="1000" dirty="0">
                <a:solidFill>
                  <a:schemeClr val="tx1"/>
                </a:solidFill>
              </a:rPr>
              <a:t>предусмотренный ст. 32.2 КоАП РФ.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Учитывая вышеизложенное, Вам необходимо  прибыть  </a:t>
            </a:r>
            <a:r>
              <a:rPr lang="ru-RU" sz="1000" b="1" dirty="0">
                <a:solidFill>
                  <a:schemeClr val="tx1"/>
                </a:solidFill>
              </a:rPr>
              <a:t>31.10.2016 г</a:t>
            </a:r>
            <a:r>
              <a:rPr lang="ru-RU" sz="1000" b="1" dirty="0" smtClean="0">
                <a:solidFill>
                  <a:schemeClr val="tx1"/>
                </a:solidFill>
              </a:rPr>
              <a:t>. в 11час.20 мин. </a:t>
            </a:r>
            <a:r>
              <a:rPr lang="ru-RU" sz="1000" b="1" dirty="0">
                <a:solidFill>
                  <a:schemeClr val="tx1"/>
                </a:solidFill>
              </a:rPr>
              <a:t>по адресу: </a:t>
            </a:r>
            <a:r>
              <a:rPr lang="ru-RU" sz="1000" b="1" dirty="0" smtClean="0">
                <a:solidFill>
                  <a:schemeClr val="tx1"/>
                </a:solidFill>
              </a:rPr>
              <a:t>________________________________  </a:t>
            </a:r>
            <a:r>
              <a:rPr lang="ru-RU" sz="1000" dirty="0" smtClean="0">
                <a:solidFill>
                  <a:schemeClr val="tx1"/>
                </a:solidFill>
              </a:rPr>
              <a:t>к </a:t>
            </a:r>
            <a:r>
              <a:rPr lang="ru-RU" sz="1000" dirty="0">
                <a:solidFill>
                  <a:schemeClr val="tx1"/>
                </a:solidFill>
              </a:rPr>
              <a:t>ответственному </a:t>
            </a:r>
            <a:r>
              <a:rPr lang="ru-RU" sz="1000" dirty="0" smtClean="0">
                <a:solidFill>
                  <a:schemeClr val="tx1"/>
                </a:solidFill>
              </a:rPr>
              <a:t>секретарю  административной </a:t>
            </a:r>
            <a:r>
              <a:rPr lang="ru-RU" sz="1000" dirty="0">
                <a:solidFill>
                  <a:schemeClr val="tx1"/>
                </a:solidFill>
              </a:rPr>
              <a:t>комиссии 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(</a:t>
            </a:r>
            <a:r>
              <a:rPr lang="ru-RU" sz="1000" dirty="0" err="1">
                <a:solidFill>
                  <a:schemeClr val="tx1"/>
                </a:solidFill>
              </a:rPr>
              <a:t>ф.и.о.</a:t>
            </a:r>
            <a:r>
              <a:rPr lang="ru-RU" sz="1000" dirty="0">
                <a:solidFill>
                  <a:schemeClr val="tx1"/>
                </a:solidFill>
              </a:rPr>
              <a:t>), для составления протокола об    административном правонарушении, ответственность за которое предусмотрена </a:t>
            </a:r>
            <a:r>
              <a:rPr lang="ru-RU" sz="1000" dirty="0" smtClean="0">
                <a:solidFill>
                  <a:schemeClr val="tx1"/>
                </a:solidFill>
              </a:rPr>
              <a:t>частью 1 статьи </a:t>
            </a:r>
            <a:r>
              <a:rPr lang="ru-RU" sz="1000" dirty="0">
                <a:solidFill>
                  <a:schemeClr val="tx1"/>
                </a:solidFill>
              </a:rPr>
              <a:t>20.25 КоАП РФ.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При себе необходимо иметь следующие документы: </a:t>
            </a:r>
            <a:r>
              <a:rPr lang="ru-RU" sz="1000" u="sng" dirty="0">
                <a:solidFill>
                  <a:schemeClr val="tx1"/>
                </a:solidFill>
              </a:rPr>
              <a:t>паспорт.</a:t>
            </a:r>
            <a:endParaRPr lang="ru-RU" sz="1000" dirty="0">
              <a:solidFill>
                <a:schemeClr val="tx1"/>
              </a:solidFill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 </a:t>
            </a:r>
            <a:r>
              <a:rPr lang="ru-RU" sz="1000" dirty="0" smtClean="0">
                <a:solidFill>
                  <a:schemeClr val="tx1"/>
                </a:solidFill>
              </a:rPr>
              <a:t>      Представителям  </a:t>
            </a:r>
            <a:r>
              <a:rPr lang="ru-RU" sz="1000" dirty="0">
                <a:solidFill>
                  <a:schemeClr val="tx1"/>
                </a:solidFill>
              </a:rPr>
              <a:t>физических и юридических лиц необходимо иметь при себе: паспорт,  доверенность  на  представление  интересов  доверенного  лица, на участие   в   качестве   защитника  (представителя)  доверенного  лица  при составлении  протокола об административном правонарушении и совершения иных процессуальных  действий,  </a:t>
            </a:r>
            <a:r>
              <a:rPr lang="ru-RU" sz="1000" dirty="0" smtClean="0">
                <a:solidFill>
                  <a:schemeClr val="tx1"/>
                </a:solidFill>
              </a:rPr>
              <a:t>предусмотренных Кодексом Российской </a:t>
            </a:r>
            <a:r>
              <a:rPr lang="ru-RU" sz="1000" dirty="0">
                <a:solidFill>
                  <a:schemeClr val="tx1"/>
                </a:solidFill>
              </a:rPr>
              <a:t>Федерации об административных   правонарушениях;   почтовые   и   банковские   реквизиты доверенного лица. В случае неявки лица, в отношении которого ведется производство по делу об  административном  правонарушении, законного представителя или защитника юридического  лица  при  отсутствии  от  них  ходатайства  о переносе срока рассмотрения  дела  в  соответствии  с </a:t>
            </a:r>
            <a:r>
              <a:rPr lang="ru-RU" sz="1000" dirty="0" smtClean="0">
                <a:solidFill>
                  <a:schemeClr val="tx1"/>
                </a:solidFill>
              </a:rPr>
              <a:t>ч. 2 статьи 25.1  </a:t>
            </a:r>
            <a:r>
              <a:rPr lang="ru-RU" sz="1000" dirty="0">
                <a:solidFill>
                  <a:schemeClr val="tx1"/>
                </a:solidFill>
              </a:rPr>
              <a:t>КоАП  РФ  дело об административном правонарушении может быть рассмотрено в их </a:t>
            </a:r>
            <a:r>
              <a:rPr lang="ru-RU" sz="1000" dirty="0" smtClean="0">
                <a:solidFill>
                  <a:schemeClr val="tx1"/>
                </a:solidFill>
              </a:rPr>
              <a:t>отсутствии. </a:t>
            </a:r>
            <a:r>
              <a:rPr lang="ru-RU" sz="1000" dirty="0">
                <a:solidFill>
                  <a:schemeClr val="tx1"/>
                </a:solidFill>
              </a:rPr>
              <a:t>В  случае  признания обязательным участия лица при рассмотрении дела об административном  правонарушении при отсутствии уважительных причин неявки, подтвержденных документально, лицо может быть подвергнуто приводу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1000" dirty="0" smtClean="0">
              <a:solidFill>
                <a:schemeClr val="tx1"/>
              </a:solidFill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Ответственный секретарь административной комиссии ХХХХХХХ (</a:t>
            </a:r>
            <a:r>
              <a:rPr lang="ru-RU" sz="1000" dirty="0" err="1">
                <a:solidFill>
                  <a:schemeClr val="tx1"/>
                </a:solidFill>
              </a:rPr>
              <a:t>фио</a:t>
            </a:r>
            <a:r>
              <a:rPr lang="ru-RU" sz="1000" dirty="0">
                <a:solidFill>
                  <a:schemeClr val="tx1"/>
                </a:solidFill>
              </a:rPr>
              <a:t>) </a:t>
            </a:r>
            <a:endParaRPr lang="ru-RU" sz="1000" dirty="0" smtClean="0">
              <a:solidFill>
                <a:schemeClr val="tx1"/>
              </a:solidFill>
            </a:endParaRPr>
          </a:p>
          <a:p>
            <a:endParaRPr lang="ru-RU" sz="1000" dirty="0" smtClean="0">
              <a:solidFill>
                <a:schemeClr val="tx1"/>
              </a:solidFill>
            </a:endParaRPr>
          </a:p>
          <a:p>
            <a:r>
              <a:rPr lang="ru-RU" sz="1000" dirty="0" smtClean="0">
                <a:solidFill>
                  <a:schemeClr val="tx1"/>
                </a:solidFill>
              </a:rPr>
              <a:t>Контактные </a:t>
            </a:r>
            <a:r>
              <a:rPr lang="ru-RU" sz="1000" dirty="0">
                <a:solidFill>
                  <a:schemeClr val="tx1"/>
                </a:solidFill>
              </a:rPr>
              <a:t>номера телефонов составителя протокола: ХХХХХ</a:t>
            </a:r>
          </a:p>
        </p:txBody>
      </p:sp>
    </p:spTree>
    <p:extLst>
      <p:ext uri="{BB962C8B-B14F-4D97-AF65-F5344CB8AC3E}">
        <p14:creationId xmlns:p14="http://schemas.microsoft.com/office/powerpoint/2010/main" val="3273460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0"/>
            <a:ext cx="8712968" cy="6408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b="1" dirty="0" smtClean="0">
                <a:solidFill>
                  <a:schemeClr val="tx1"/>
                </a:solidFill>
              </a:rPr>
              <a:t>АД </a:t>
            </a:r>
            <a:r>
              <a:rPr lang="ru-RU" sz="800" b="1" dirty="0">
                <a:solidFill>
                  <a:schemeClr val="tx1"/>
                </a:solidFill>
              </a:rPr>
              <a:t>М И Н И С Т Р А Т И В Н А Я    К О М И С </a:t>
            </a:r>
            <a:r>
              <a:rPr lang="ru-RU" sz="800" b="1" dirty="0" err="1">
                <a:solidFill>
                  <a:schemeClr val="tx1"/>
                </a:solidFill>
              </a:rPr>
              <a:t>С</a:t>
            </a:r>
            <a:r>
              <a:rPr lang="ru-RU" sz="800" b="1" dirty="0">
                <a:solidFill>
                  <a:schemeClr val="tx1"/>
                </a:solidFill>
              </a:rPr>
              <a:t> И Я</a:t>
            </a:r>
          </a:p>
          <a:p>
            <a:r>
              <a:rPr lang="ru-RU" sz="800" b="1" dirty="0" smtClean="0">
                <a:solidFill>
                  <a:schemeClr val="tx1"/>
                </a:solidFill>
              </a:rPr>
              <a:t>муниципального </a:t>
            </a:r>
            <a:r>
              <a:rPr lang="ru-RU" sz="800" b="1" dirty="0">
                <a:solidFill>
                  <a:schemeClr val="tx1"/>
                </a:solidFill>
              </a:rPr>
              <a:t>образования </a:t>
            </a:r>
            <a:r>
              <a:rPr lang="ru-RU" sz="800" b="1" dirty="0" smtClean="0">
                <a:solidFill>
                  <a:schemeClr val="tx1"/>
                </a:solidFill>
              </a:rPr>
              <a:t>__________________</a:t>
            </a:r>
            <a:endParaRPr lang="ru-RU" sz="800" b="1" dirty="0">
              <a:solidFill>
                <a:schemeClr val="tx1"/>
              </a:solidFill>
            </a:endParaRPr>
          </a:p>
          <a:p>
            <a:r>
              <a:rPr lang="ru-RU" sz="800" b="1" dirty="0">
                <a:solidFill>
                  <a:schemeClr val="tx1"/>
                </a:solidFill>
              </a:rPr>
              <a:t> 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b="1" dirty="0">
                <a:solidFill>
                  <a:schemeClr val="tx1"/>
                </a:solidFill>
              </a:rPr>
              <a:t>П Р О Т О К О Л   № </a:t>
            </a:r>
            <a:r>
              <a:rPr lang="ru-RU" sz="800" b="1" dirty="0" smtClean="0">
                <a:solidFill>
                  <a:schemeClr val="tx1"/>
                </a:solidFill>
              </a:rPr>
              <a:t>  002929</a:t>
            </a:r>
          </a:p>
          <a:p>
            <a:r>
              <a:rPr lang="ru-RU" sz="800" b="1" dirty="0" smtClean="0">
                <a:solidFill>
                  <a:schemeClr val="tx1"/>
                </a:solidFill>
              </a:rPr>
              <a:t>Об </a:t>
            </a:r>
            <a:r>
              <a:rPr lang="ru-RU" sz="800" b="1" dirty="0">
                <a:solidFill>
                  <a:schemeClr val="tx1"/>
                </a:solidFill>
              </a:rPr>
              <a:t>административном правонарушении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b="1" dirty="0">
                <a:solidFill>
                  <a:schemeClr val="tx1"/>
                </a:solidFill>
              </a:rPr>
              <a:t>ул. </a:t>
            </a:r>
            <a:r>
              <a:rPr lang="ru-RU" sz="800" b="1" u="sng" dirty="0">
                <a:solidFill>
                  <a:schemeClr val="tx1"/>
                </a:solidFill>
              </a:rPr>
              <a:t>Брестская 1, </a:t>
            </a:r>
            <a:r>
              <a:rPr lang="ru-RU" sz="800" b="1" u="sng" dirty="0" err="1">
                <a:solidFill>
                  <a:schemeClr val="tx1"/>
                </a:solidFill>
              </a:rPr>
              <a:t>каб</a:t>
            </a:r>
            <a:r>
              <a:rPr lang="ru-RU" sz="800" b="1" u="sng" dirty="0">
                <a:solidFill>
                  <a:schemeClr val="tx1"/>
                </a:solidFill>
              </a:rPr>
              <a:t>. 209</a:t>
            </a:r>
            <a:r>
              <a:rPr lang="ru-RU" sz="800" b="1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</a:t>
            </a:r>
            <a:r>
              <a:rPr lang="ru-RU" sz="800" u="sng" dirty="0">
                <a:solidFill>
                  <a:schemeClr val="tx1"/>
                </a:solidFill>
              </a:rPr>
              <a:t>«31» октября 2016г</a:t>
            </a:r>
            <a:r>
              <a:rPr lang="ru-RU" sz="800" dirty="0">
                <a:solidFill>
                  <a:schemeClr val="tx1"/>
                </a:solidFill>
              </a:rPr>
              <a:t>.</a:t>
            </a:r>
          </a:p>
          <a:p>
            <a:r>
              <a:rPr lang="ru-RU" sz="800" dirty="0">
                <a:solidFill>
                  <a:schemeClr val="tx1"/>
                </a:solidFill>
              </a:rPr>
              <a:t>    (место составления)                                                                                                                                                                                      (дата составления)</a:t>
            </a:r>
          </a:p>
          <a:p>
            <a:r>
              <a:rPr lang="ru-RU" sz="800" b="1" dirty="0">
                <a:solidFill>
                  <a:schemeClr val="tx1"/>
                </a:solidFill>
              </a:rPr>
              <a:t> </a:t>
            </a:r>
            <a:r>
              <a:rPr lang="ru-RU" sz="800" dirty="0" smtClean="0">
                <a:solidFill>
                  <a:schemeClr val="tx1"/>
                </a:solidFill>
              </a:rPr>
              <a:t>Я</a:t>
            </a:r>
            <a:r>
              <a:rPr lang="ru-RU" sz="800" dirty="0">
                <a:solidFill>
                  <a:schemeClr val="tx1"/>
                </a:solidFill>
              </a:rPr>
              <a:t>, член административной комиссии Петрова Мария Ивановна, </a:t>
            </a:r>
            <a:r>
              <a:rPr lang="ru-RU" sz="800" dirty="0" smtClean="0">
                <a:solidFill>
                  <a:schemeClr val="tx1"/>
                </a:solidFill>
              </a:rPr>
              <a:t> являясь  в соответствии с </a:t>
            </a:r>
            <a:r>
              <a:rPr lang="ru-RU" sz="800" dirty="0" err="1" smtClean="0">
                <a:solidFill>
                  <a:schemeClr val="tx1"/>
                </a:solidFill>
              </a:rPr>
              <a:t>абз</a:t>
            </a:r>
            <a:r>
              <a:rPr lang="ru-RU" sz="800" dirty="0" smtClean="0">
                <a:solidFill>
                  <a:schemeClr val="tx1"/>
                </a:solidFill>
              </a:rPr>
              <a:t>. 5 статьи 7 Закона Оренбургской области от 01.10.2003  № 489/55-</a:t>
            </a:r>
            <a:r>
              <a:rPr lang="en-US" sz="800" dirty="0" smtClean="0">
                <a:solidFill>
                  <a:schemeClr val="tx1"/>
                </a:solidFill>
              </a:rPr>
              <a:t>III</a:t>
            </a:r>
            <a:r>
              <a:rPr lang="ru-RU" sz="800" dirty="0" smtClean="0">
                <a:solidFill>
                  <a:schemeClr val="tx1"/>
                </a:solidFill>
              </a:rPr>
              <a:t>-ОЗ «Об административных комиссиях в Оренбургской области» и решением административной комиссии  (протокол № ___ от  _____) уполномоченным лицом  по составлению протокола по ч. 1 статьи 20.25 КоАП РФ,  составил настоящий  протокол </a:t>
            </a:r>
            <a:r>
              <a:rPr lang="ru-RU" sz="800" dirty="0">
                <a:solidFill>
                  <a:schemeClr val="tx1"/>
                </a:solidFill>
              </a:rPr>
              <a:t>на </a:t>
            </a:r>
            <a:r>
              <a:rPr lang="ru-RU" sz="800" dirty="0" smtClean="0">
                <a:solidFill>
                  <a:schemeClr val="tx1"/>
                </a:solidFill>
              </a:rPr>
              <a:t> гражданина  (  </a:t>
            </a:r>
            <a:r>
              <a:rPr lang="ru-RU" sz="800" dirty="0">
                <a:solidFill>
                  <a:schemeClr val="tx1"/>
                </a:solidFill>
              </a:rPr>
              <a:t>должностное лицо / юридическое </a:t>
            </a:r>
            <a:r>
              <a:rPr lang="ru-RU" sz="800" dirty="0" smtClean="0">
                <a:solidFill>
                  <a:schemeClr val="tx1"/>
                </a:solidFill>
              </a:rPr>
              <a:t>лицо/индивидуального предпринимателя )</a:t>
            </a:r>
            <a:r>
              <a:rPr lang="ru-RU" sz="800" b="1" dirty="0" smtClean="0">
                <a:solidFill>
                  <a:schemeClr val="tx1"/>
                </a:solidFill>
              </a:rPr>
              <a:t> Иванова Петра Ивановича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</a:rPr>
              <a:t>дата рождения  </a:t>
            </a:r>
            <a:r>
              <a:rPr lang="ru-RU" sz="800" dirty="0" smtClean="0">
                <a:solidFill>
                  <a:schemeClr val="tx1"/>
                </a:solidFill>
              </a:rPr>
              <a:t>_____________  место рождения  _____________________</a:t>
            </a:r>
          </a:p>
          <a:p>
            <a:endParaRPr lang="ru-RU" sz="800" dirty="0" smtClean="0">
              <a:solidFill>
                <a:schemeClr val="tx1"/>
              </a:solidFill>
            </a:endParaRPr>
          </a:p>
          <a:p>
            <a:r>
              <a:rPr lang="ru-RU" sz="800" dirty="0" smtClean="0">
                <a:solidFill>
                  <a:schemeClr val="tx1"/>
                </a:solidFill>
              </a:rPr>
              <a:t>место  </a:t>
            </a:r>
            <a:r>
              <a:rPr lang="ru-RU" sz="800" dirty="0">
                <a:solidFill>
                  <a:schemeClr val="tx1"/>
                </a:solidFill>
              </a:rPr>
              <a:t>жительства: </a:t>
            </a:r>
            <a:r>
              <a:rPr lang="ru-RU" sz="800" b="1" i="1" dirty="0">
                <a:solidFill>
                  <a:schemeClr val="tx1"/>
                </a:solidFill>
              </a:rPr>
              <a:t>1) </a:t>
            </a:r>
            <a:r>
              <a:rPr lang="ru-RU" sz="800" b="1" i="1" u="sng" dirty="0" smtClean="0">
                <a:solidFill>
                  <a:schemeClr val="tx1"/>
                </a:solidFill>
              </a:rPr>
              <a:t>регистрация ________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>
                <a:solidFill>
                  <a:schemeClr val="tx1"/>
                </a:solidFill>
              </a:rPr>
              <a:t>2) </a:t>
            </a:r>
            <a:r>
              <a:rPr lang="ru-RU" sz="800" b="1" i="1" u="sng" dirty="0" smtClean="0">
                <a:solidFill>
                  <a:schemeClr val="tx1"/>
                </a:solidFill>
              </a:rPr>
              <a:t>фактическое _______________</a:t>
            </a:r>
            <a:r>
              <a:rPr lang="ru-RU" sz="800" b="1" i="1" dirty="0" smtClean="0">
                <a:solidFill>
                  <a:schemeClr val="tx1"/>
                </a:solidFill>
              </a:rPr>
              <a:t>3</a:t>
            </a:r>
            <a:r>
              <a:rPr lang="ru-RU" sz="800" b="1" i="1" dirty="0">
                <a:solidFill>
                  <a:schemeClr val="tx1"/>
                </a:solidFill>
              </a:rPr>
              <a:t>) номер телефона</a:t>
            </a:r>
            <a:r>
              <a:rPr lang="ru-RU" sz="800" dirty="0">
                <a:solidFill>
                  <a:schemeClr val="tx1"/>
                </a:solidFill>
              </a:rPr>
              <a:t>  ___________________________</a:t>
            </a:r>
          </a:p>
          <a:p>
            <a:r>
              <a:rPr lang="ru-RU" sz="800" b="1" dirty="0" smtClean="0">
                <a:solidFill>
                  <a:schemeClr val="tx1"/>
                </a:solidFill>
              </a:rPr>
              <a:t> 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</a:rPr>
              <a:t>Дополнительная информация (место работы, адрес, должность/профессия, </a:t>
            </a:r>
            <a:r>
              <a:rPr lang="ru-RU" sz="800" dirty="0" smtClean="0">
                <a:solidFill>
                  <a:schemeClr val="tx1"/>
                </a:solidFill>
              </a:rPr>
              <a:t>заработная плата/пенсия </a:t>
            </a:r>
            <a:r>
              <a:rPr lang="ru-RU" sz="800" dirty="0">
                <a:solidFill>
                  <a:schemeClr val="tx1"/>
                </a:solidFill>
              </a:rPr>
              <a:t>в руб., ИНН, ОГРН, паспортные </a:t>
            </a:r>
            <a:r>
              <a:rPr lang="ru-RU" sz="800" dirty="0" smtClean="0">
                <a:solidFill>
                  <a:schemeClr val="tx1"/>
                </a:solidFill>
              </a:rPr>
              <a:t>данные и т.п.):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 smtClean="0">
                <a:solidFill>
                  <a:schemeClr val="tx1"/>
                </a:solidFill>
              </a:rPr>
              <a:t>    </a:t>
            </a:r>
          </a:p>
          <a:p>
            <a:r>
              <a:rPr lang="ru-RU" sz="800" dirty="0" smtClean="0">
                <a:solidFill>
                  <a:schemeClr val="tx1"/>
                </a:solidFill>
              </a:rPr>
              <a:t>Мною 27 октября 2016 года  в 11-00 в кабинете ___ установлено</a:t>
            </a:r>
            <a:r>
              <a:rPr lang="ru-RU" sz="800" dirty="0">
                <a:solidFill>
                  <a:schemeClr val="tx1"/>
                </a:solidFill>
              </a:rPr>
              <a:t>, что  </a:t>
            </a:r>
            <a:r>
              <a:rPr lang="ru-RU" sz="800" dirty="0" smtClean="0">
                <a:solidFill>
                  <a:schemeClr val="tx1"/>
                </a:solidFill>
              </a:rPr>
              <a:t>согласно  данным Федеральной системы удаленного  Финансового документооборота региональной информационной системы государственных и муниципальных платежей,   </a:t>
            </a:r>
            <a:r>
              <a:rPr lang="ru-RU" sz="800" b="1" dirty="0">
                <a:solidFill>
                  <a:schemeClr val="tx1"/>
                </a:solidFill>
              </a:rPr>
              <a:t>Иванов Петр Иванович </a:t>
            </a:r>
            <a:r>
              <a:rPr lang="ru-RU" sz="800" dirty="0">
                <a:solidFill>
                  <a:schemeClr val="tx1"/>
                </a:solidFill>
              </a:rPr>
              <a:t> не оплатил(а) штраф в сумме </a:t>
            </a:r>
            <a:r>
              <a:rPr lang="ru-RU" sz="800" b="1" dirty="0">
                <a:solidFill>
                  <a:schemeClr val="tx1"/>
                </a:solidFill>
              </a:rPr>
              <a:t>3000 </a:t>
            </a:r>
            <a:r>
              <a:rPr lang="ru-RU" sz="800" dirty="0">
                <a:solidFill>
                  <a:schemeClr val="tx1"/>
                </a:solidFill>
              </a:rPr>
              <a:t>(три тысячи  рублей), наложенный постановлением административной комиссии 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>
                <a:solidFill>
                  <a:schemeClr val="tx1"/>
                </a:solidFill>
              </a:rPr>
              <a:t>муниципального образования </a:t>
            </a:r>
            <a:r>
              <a:rPr lang="ru-RU" sz="800" dirty="0" smtClean="0">
                <a:solidFill>
                  <a:schemeClr val="tx1"/>
                </a:solidFill>
              </a:rPr>
              <a:t> ____________________ </a:t>
            </a:r>
            <a:r>
              <a:rPr lang="ru-RU" sz="800" dirty="0">
                <a:solidFill>
                  <a:schemeClr val="tx1"/>
                </a:solidFill>
              </a:rPr>
              <a:t>№ </a:t>
            </a:r>
            <a:r>
              <a:rPr lang="ru-RU" sz="800" dirty="0" smtClean="0">
                <a:solidFill>
                  <a:schemeClr val="tx1"/>
                </a:solidFill>
              </a:rPr>
              <a:t>37 </a:t>
            </a:r>
            <a:r>
              <a:rPr lang="ru-RU" sz="800" dirty="0">
                <a:solidFill>
                  <a:schemeClr val="tx1"/>
                </a:solidFill>
              </a:rPr>
              <a:t>от </a:t>
            </a:r>
            <a:r>
              <a:rPr lang="ru-RU" sz="800" dirty="0" smtClean="0">
                <a:solidFill>
                  <a:schemeClr val="tx1"/>
                </a:solidFill>
              </a:rPr>
              <a:t>30</a:t>
            </a:r>
            <a:r>
              <a:rPr lang="ru-RU" sz="800" b="1" dirty="0" smtClean="0">
                <a:solidFill>
                  <a:schemeClr val="tx1"/>
                </a:solidFill>
              </a:rPr>
              <a:t>.06. </a:t>
            </a:r>
            <a:r>
              <a:rPr lang="ru-RU" sz="800" b="1" dirty="0">
                <a:solidFill>
                  <a:schemeClr val="tx1"/>
                </a:solidFill>
              </a:rPr>
              <a:t>2016</a:t>
            </a:r>
            <a:r>
              <a:rPr lang="ru-RU" sz="800" dirty="0">
                <a:solidFill>
                  <a:schemeClr val="tx1"/>
                </a:solidFill>
              </a:rPr>
              <a:t> года в срок, установленный ст. 32.2 КоАП РФ. </a:t>
            </a:r>
          </a:p>
          <a:p>
            <a:r>
              <a:rPr lang="ru-RU" sz="800" dirty="0">
                <a:solidFill>
                  <a:schemeClr val="tx1"/>
                </a:solidFill>
                <a:cs typeface="Times New Roman" panose="02020603050405020304" pitchFamily="18" charset="0"/>
              </a:rPr>
              <a:t>20.07.2016 г. </a:t>
            </a:r>
            <a:r>
              <a:rPr lang="ru-RU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при </a:t>
            </a:r>
            <a:r>
              <a:rPr lang="ru-RU" sz="800" dirty="0">
                <a:solidFill>
                  <a:schemeClr val="tx1"/>
                </a:solidFill>
                <a:cs typeface="Times New Roman" panose="02020603050405020304" pitchFamily="18" charset="0"/>
              </a:rPr>
              <a:t>осуществлении видеозаписи постановление </a:t>
            </a:r>
            <a:r>
              <a:rPr lang="ru-RU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административной </a:t>
            </a:r>
            <a:r>
              <a:rPr lang="ru-RU" sz="800" dirty="0">
                <a:solidFill>
                  <a:schemeClr val="tx1"/>
                </a:solidFill>
                <a:cs typeface="Times New Roman" panose="02020603050405020304" pitchFamily="18" charset="0"/>
              </a:rPr>
              <a:t>комиссии № 37 от 30.06.2016 г. было вручено гр. Иванову Петру </a:t>
            </a:r>
            <a:r>
              <a:rPr lang="ru-RU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Ивановичу. </a:t>
            </a:r>
            <a:r>
              <a:rPr lang="ru-RU" sz="800" dirty="0">
                <a:solidFill>
                  <a:schemeClr val="tx1"/>
                </a:solidFill>
                <a:cs typeface="Times New Roman" panose="02020603050405020304" pitchFamily="18" charset="0"/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 Постановление обжаловано не было</a:t>
            </a:r>
            <a:r>
              <a:rPr lang="ru-RU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800" dirty="0">
                <a:solidFill>
                  <a:schemeClr val="tx1"/>
                </a:solidFill>
                <a:cs typeface="Times New Roman" panose="02020603050405020304" pitchFamily="18" charset="0"/>
              </a:rPr>
              <a:t>и фактически вступило в законную силу 31.07.2016 </a:t>
            </a:r>
            <a:r>
              <a:rPr lang="ru-RU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г</a:t>
            </a:r>
            <a:r>
              <a:rPr lang="ru-RU" sz="800" dirty="0" smtClean="0">
                <a:solidFill>
                  <a:schemeClr val="tx1"/>
                </a:solidFill>
              </a:rPr>
              <a:t>. Отсрочка или рассрочка оплаты штрафа, предусмотренные статьей  31.5 Кодекса  Российской Федерации об административных правонарушениях, не применялись..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</a:rPr>
              <a:t>Тем самым,  </a:t>
            </a:r>
            <a:r>
              <a:rPr lang="ru-RU" sz="800" dirty="0" smtClean="0">
                <a:solidFill>
                  <a:schemeClr val="tx1"/>
                </a:solidFill>
              </a:rPr>
              <a:t>Иванов Петр Иванович </a:t>
            </a:r>
            <a:r>
              <a:rPr lang="ru-RU" sz="800" dirty="0">
                <a:solidFill>
                  <a:schemeClr val="tx1"/>
                </a:solidFill>
              </a:rPr>
              <a:t>совершил(а) административное правонарушение, ответственность за которое предусмотрена </a:t>
            </a:r>
            <a:r>
              <a:rPr lang="ru-RU" sz="800" dirty="0" smtClean="0">
                <a:solidFill>
                  <a:schemeClr val="tx1"/>
                </a:solidFill>
              </a:rPr>
              <a:t> ч</a:t>
            </a:r>
            <a:r>
              <a:rPr lang="ru-RU" sz="800" dirty="0">
                <a:solidFill>
                  <a:schemeClr val="tx1"/>
                </a:solidFill>
              </a:rPr>
              <a:t>. 1 ст. 20.25 Кодекса Российской Федерации об административных правонарушениях. </a:t>
            </a:r>
            <a:endParaRPr lang="ru-RU" sz="800" dirty="0" smtClean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</a:rPr>
              <a:t>Лицу, в отношении которого возбуждено дело об административном правонарушении, разъяснено, что в соответствии со статьей 51 Конституции РФ</a:t>
            </a:r>
            <a:r>
              <a:rPr lang="ru-RU" sz="800" dirty="0" smtClean="0">
                <a:solidFill>
                  <a:schemeClr val="tx1"/>
                </a:solidFill>
              </a:rPr>
              <a:t>, о том, что он не обязан свидетельствовать против себя самого    ______________________</a:t>
            </a:r>
          </a:p>
          <a:p>
            <a:r>
              <a:rPr lang="ru-RU" sz="800" baseline="-25000" dirty="0">
                <a:solidFill>
                  <a:schemeClr val="tx1"/>
                </a:solidFill>
              </a:rPr>
              <a:t> </a:t>
            </a:r>
            <a:r>
              <a:rPr lang="ru-RU" sz="800" baseline="-250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(подпись лица, совершившего правонарушение)</a:t>
            </a:r>
          </a:p>
          <a:p>
            <a:r>
              <a:rPr lang="ru-RU" sz="800" dirty="0" smtClean="0">
                <a:solidFill>
                  <a:schemeClr val="tx1"/>
                </a:solidFill>
              </a:rPr>
              <a:t>Разъяснена:  статья 24.2 КоАП РФ </a:t>
            </a:r>
            <a:r>
              <a:rPr lang="ru-RU" sz="800" dirty="0" smtClean="0">
                <a:solidFill>
                  <a:schemeClr val="tx1"/>
                </a:solidFill>
                <a:hlinkClick r:id="rId2"/>
              </a:rPr>
              <a:t>.</a:t>
            </a:r>
            <a:r>
              <a:rPr lang="ru-RU" sz="800" dirty="0" smtClean="0">
                <a:solidFill>
                  <a:schemeClr val="tx1"/>
                </a:solidFill>
              </a:rPr>
              <a:t> о необходимости выступать </a:t>
            </a:r>
            <a:r>
              <a:rPr lang="ru-RU" sz="800" dirty="0">
                <a:solidFill>
                  <a:schemeClr val="tx1"/>
                </a:solidFill>
              </a:rPr>
              <a:t>на русском языке </a:t>
            </a:r>
            <a:r>
              <a:rPr lang="ru-RU" sz="800" dirty="0" smtClean="0">
                <a:solidFill>
                  <a:schemeClr val="tx1"/>
                </a:solidFill>
              </a:rPr>
              <a:t>или  </a:t>
            </a:r>
            <a:r>
              <a:rPr lang="ru-RU" sz="800" dirty="0">
                <a:solidFill>
                  <a:schemeClr val="tx1"/>
                </a:solidFill>
              </a:rPr>
              <a:t>пользоваться услугами переводчика, </a:t>
            </a:r>
            <a:endParaRPr lang="ru-RU" sz="800" dirty="0" smtClean="0">
              <a:solidFill>
                <a:schemeClr val="tx1"/>
              </a:solidFill>
            </a:endParaRPr>
          </a:p>
          <a:p>
            <a:r>
              <a:rPr lang="ru-RU" sz="800" dirty="0" smtClean="0">
                <a:solidFill>
                  <a:schemeClr val="tx1"/>
                </a:solidFill>
              </a:rPr>
              <a:t>В </a:t>
            </a:r>
            <a:r>
              <a:rPr lang="ru-RU" sz="800" dirty="0">
                <a:solidFill>
                  <a:schemeClr val="tx1"/>
                </a:solidFill>
              </a:rPr>
              <a:t>услугах переводчика (</a:t>
            </a:r>
            <a:r>
              <a:rPr lang="ru-RU" sz="800" dirty="0" smtClean="0">
                <a:solidFill>
                  <a:schemeClr val="tx1"/>
                </a:solidFill>
              </a:rPr>
              <a:t>нуждается, </a:t>
            </a:r>
            <a:r>
              <a:rPr lang="ru-RU" sz="800" dirty="0">
                <a:solidFill>
                  <a:schemeClr val="tx1"/>
                </a:solidFill>
              </a:rPr>
              <a:t>не </a:t>
            </a:r>
            <a:r>
              <a:rPr lang="ru-RU" sz="800" dirty="0" smtClean="0">
                <a:solidFill>
                  <a:schemeClr val="tx1"/>
                </a:solidFill>
              </a:rPr>
              <a:t>нуждается)_____________________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baseline="-25000" dirty="0">
                <a:solidFill>
                  <a:schemeClr val="tx1"/>
                </a:solidFill>
              </a:rPr>
              <a:t>   </a:t>
            </a:r>
            <a:r>
              <a:rPr lang="ru-RU" sz="800" baseline="-25000" dirty="0" smtClean="0">
                <a:solidFill>
                  <a:schemeClr val="tx1"/>
                </a:solidFill>
              </a:rPr>
              <a:t>                                                                         (нужное подчеркнуть)                 </a:t>
            </a:r>
            <a:r>
              <a:rPr lang="ru-RU" sz="800" baseline="-25000" dirty="0">
                <a:solidFill>
                  <a:schemeClr val="tx1"/>
                </a:solidFill>
              </a:rPr>
              <a:t>(</a:t>
            </a:r>
            <a:r>
              <a:rPr lang="ru-RU" sz="800" baseline="-25000" dirty="0" smtClean="0">
                <a:solidFill>
                  <a:schemeClr val="tx1"/>
                </a:solidFill>
              </a:rPr>
              <a:t>подпись </a:t>
            </a:r>
            <a:r>
              <a:rPr lang="ru-RU" sz="800" baseline="-25000" dirty="0">
                <a:solidFill>
                  <a:schemeClr val="tx1"/>
                </a:solidFill>
              </a:rPr>
              <a:t>лица, совершившего правонарушение</a:t>
            </a:r>
            <a:r>
              <a:rPr lang="ru-RU" sz="800" baseline="-25000" dirty="0" smtClean="0">
                <a:solidFill>
                  <a:schemeClr val="tx1"/>
                </a:solidFill>
              </a:rPr>
              <a:t>) </a:t>
            </a:r>
            <a:r>
              <a:rPr lang="ru-RU" sz="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</a:t>
            </a:r>
            <a:endParaRPr lang="ru-RU" sz="800" dirty="0">
              <a:solidFill>
                <a:schemeClr val="tx1"/>
              </a:solidFill>
            </a:endParaRPr>
          </a:p>
          <a:p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 smtClean="0">
                <a:solidFill>
                  <a:schemeClr val="tx1"/>
                </a:solidFill>
              </a:rPr>
              <a:t>Разъяснены статья  </a:t>
            </a:r>
            <a:r>
              <a:rPr lang="ru-RU" sz="800" dirty="0">
                <a:solidFill>
                  <a:schemeClr val="tx1"/>
                </a:solidFill>
              </a:rPr>
              <a:t>25.1 КоАП РФ </a:t>
            </a:r>
            <a:r>
              <a:rPr lang="ru-RU" sz="800" dirty="0" smtClean="0">
                <a:solidFill>
                  <a:schemeClr val="tx1"/>
                </a:solidFill>
              </a:rPr>
              <a:t> о</a:t>
            </a:r>
            <a:r>
              <a:rPr lang="ru-RU" sz="800" b="1" dirty="0" smtClean="0">
                <a:solidFill>
                  <a:schemeClr val="tx1"/>
                </a:solidFill>
              </a:rPr>
              <a:t> </a:t>
            </a:r>
            <a:r>
              <a:rPr lang="ru-RU" sz="800" dirty="0">
                <a:solidFill>
                  <a:schemeClr val="tx1"/>
                </a:solidFill>
              </a:rPr>
              <a:t>праве знакомиться со всеми материалами дела, давать объяснения, </a:t>
            </a:r>
            <a:r>
              <a:rPr lang="ru-RU" sz="800" dirty="0" smtClean="0">
                <a:solidFill>
                  <a:schemeClr val="tx1"/>
                </a:solidFill>
              </a:rPr>
              <a:t>представлять   доказательства</a:t>
            </a:r>
            <a:r>
              <a:rPr lang="ru-RU" sz="800" dirty="0">
                <a:solidFill>
                  <a:schemeClr val="tx1"/>
                </a:solidFill>
              </a:rPr>
              <a:t>, </a:t>
            </a:r>
            <a:r>
              <a:rPr lang="ru-RU" sz="800" dirty="0" smtClean="0">
                <a:solidFill>
                  <a:schemeClr val="tx1"/>
                </a:solidFill>
              </a:rPr>
              <a:t>заявлять  ходатайства </a:t>
            </a:r>
            <a:r>
              <a:rPr lang="ru-RU" sz="800" dirty="0">
                <a:solidFill>
                  <a:schemeClr val="tx1"/>
                </a:solidFill>
              </a:rPr>
              <a:t>и отводы, пользоваться юридической помощью </a:t>
            </a:r>
            <a:r>
              <a:rPr lang="ru-RU" sz="800" dirty="0" smtClean="0">
                <a:solidFill>
                  <a:schemeClr val="tx1"/>
                </a:solidFill>
              </a:rPr>
              <a:t>защитника.</a:t>
            </a:r>
          </a:p>
          <a:p>
            <a:r>
              <a:rPr lang="ru-RU" sz="800" dirty="0">
                <a:solidFill>
                  <a:schemeClr val="tx1"/>
                </a:solidFill>
              </a:rPr>
              <a:t>В услугах адвоката (</a:t>
            </a:r>
            <a:r>
              <a:rPr lang="ru-RU" sz="800" dirty="0" smtClean="0">
                <a:solidFill>
                  <a:schemeClr val="tx1"/>
                </a:solidFill>
              </a:rPr>
              <a:t>нуждается, </a:t>
            </a:r>
            <a:r>
              <a:rPr lang="ru-RU" sz="800" dirty="0">
                <a:solidFill>
                  <a:schemeClr val="tx1"/>
                </a:solidFill>
              </a:rPr>
              <a:t>не </a:t>
            </a:r>
            <a:r>
              <a:rPr lang="ru-RU" sz="800" dirty="0" smtClean="0">
                <a:solidFill>
                  <a:schemeClr val="tx1"/>
                </a:solidFill>
              </a:rPr>
              <a:t>нуждается)    _________________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baseline="-25000" dirty="0">
                <a:solidFill>
                  <a:schemeClr val="tx1"/>
                </a:solidFill>
              </a:rPr>
              <a:t>     </a:t>
            </a:r>
            <a:r>
              <a:rPr lang="ru-RU" sz="800" baseline="-25000" dirty="0" smtClean="0">
                <a:solidFill>
                  <a:schemeClr val="tx1"/>
                </a:solidFill>
              </a:rPr>
              <a:t>                                                               (нужное подчеркнуть)           (</a:t>
            </a:r>
            <a:r>
              <a:rPr lang="ru-RU" sz="800" baseline="-25000" dirty="0">
                <a:solidFill>
                  <a:schemeClr val="tx1"/>
                </a:solidFill>
              </a:rPr>
              <a:t>подпись лица, совершившего правонарушение)</a:t>
            </a:r>
          </a:p>
          <a:p>
            <a:r>
              <a:rPr lang="ru-RU" sz="800" dirty="0">
                <a:solidFill>
                  <a:schemeClr val="tx1"/>
                </a:solidFill>
              </a:rPr>
              <a:t>Объяснение лица, в отношении которого возбуждено дело об административном правонарушении</a:t>
            </a:r>
            <a:r>
              <a:rPr lang="ru-RU" sz="800" dirty="0" smtClean="0">
                <a:solidFill>
                  <a:schemeClr val="tx1"/>
                </a:solidFill>
              </a:rPr>
              <a:t>:________________________________________</a:t>
            </a:r>
            <a:endParaRPr lang="ru-RU" sz="800" dirty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</a:rPr>
              <a:t> </a:t>
            </a:r>
          </a:p>
          <a:p>
            <a:r>
              <a:rPr lang="ru-RU" sz="800" dirty="0">
                <a:solidFill>
                  <a:schemeClr val="tx1"/>
                </a:solidFill>
              </a:rPr>
              <a:t>На составление протокола и дачи объяснения гр. </a:t>
            </a:r>
            <a:r>
              <a:rPr lang="ru-RU" sz="800" dirty="0" smtClean="0">
                <a:solidFill>
                  <a:schemeClr val="tx1"/>
                </a:solidFill>
              </a:rPr>
              <a:t>Иванов  П.И. </a:t>
            </a:r>
            <a:r>
              <a:rPr lang="ru-RU" sz="800" dirty="0">
                <a:solidFill>
                  <a:schemeClr val="tx1"/>
                </a:solidFill>
              </a:rPr>
              <a:t>не явился, извещен надлежащим образом, а именно: нарочно были </a:t>
            </a:r>
            <a:r>
              <a:rPr lang="ru-RU" sz="800" dirty="0" smtClean="0">
                <a:solidFill>
                  <a:schemeClr val="tx1"/>
                </a:solidFill>
              </a:rPr>
              <a:t>вручены: определение </a:t>
            </a:r>
            <a:r>
              <a:rPr lang="ru-RU" sz="800" dirty="0">
                <a:solidFill>
                  <a:schemeClr val="tx1"/>
                </a:solidFill>
              </a:rPr>
              <a:t>о времени и месте составления протокола об административном </a:t>
            </a:r>
            <a:r>
              <a:rPr lang="ru-RU" sz="800" dirty="0" smtClean="0">
                <a:solidFill>
                  <a:schemeClr val="tx1"/>
                </a:solidFill>
              </a:rPr>
              <a:t>правонарушении,  </a:t>
            </a:r>
            <a:r>
              <a:rPr lang="ru-RU" sz="800" dirty="0">
                <a:solidFill>
                  <a:schemeClr val="tx1"/>
                </a:solidFill>
              </a:rPr>
              <a:t>по постановлению административной комиссии № 21 от 14.07.2016г., о чем  в реестре административных материалов административной комиссии от 27.10.2016г  имеется подпись.  </a:t>
            </a:r>
          </a:p>
          <a:p>
            <a:r>
              <a:rPr lang="ru-RU" sz="800" dirty="0">
                <a:solidFill>
                  <a:schemeClr val="tx1"/>
                </a:solidFill>
              </a:rPr>
              <a:t>К протоколу прилагается:  </a:t>
            </a:r>
            <a:r>
              <a:rPr lang="ru-RU" sz="800" dirty="0" smtClean="0">
                <a:solidFill>
                  <a:schemeClr val="tx1"/>
                </a:solidFill>
              </a:rPr>
              <a:t>определение </a:t>
            </a:r>
            <a:r>
              <a:rPr lang="ru-RU" sz="800" dirty="0">
                <a:solidFill>
                  <a:schemeClr val="tx1"/>
                </a:solidFill>
              </a:rPr>
              <a:t>о времени и месте составления протокола об административном правонарушении от 27.10.2016г.,  копия </a:t>
            </a:r>
            <a:r>
              <a:rPr lang="ru-RU" sz="800" dirty="0" smtClean="0">
                <a:solidFill>
                  <a:schemeClr val="tx1"/>
                </a:solidFill>
              </a:rPr>
              <a:t>перечня </a:t>
            </a:r>
            <a:r>
              <a:rPr lang="ru-RU" sz="800" dirty="0">
                <a:solidFill>
                  <a:schemeClr val="tx1"/>
                </a:solidFill>
              </a:rPr>
              <a:t>постановлений </a:t>
            </a:r>
            <a:r>
              <a:rPr lang="ru-RU" sz="800" dirty="0" smtClean="0">
                <a:solidFill>
                  <a:schemeClr val="tx1"/>
                </a:solidFill>
              </a:rPr>
              <a:t>административной </a:t>
            </a:r>
            <a:r>
              <a:rPr lang="ru-RU" sz="800" dirty="0">
                <a:solidFill>
                  <a:schemeClr val="tx1"/>
                </a:solidFill>
              </a:rPr>
              <a:t>комиссии </a:t>
            </a:r>
            <a:r>
              <a:rPr lang="ru-RU" sz="800" dirty="0" smtClean="0">
                <a:solidFill>
                  <a:schemeClr val="tx1"/>
                </a:solidFill>
              </a:rPr>
              <a:t> для </a:t>
            </a:r>
            <a:r>
              <a:rPr lang="ru-RU" sz="800" dirty="0">
                <a:solidFill>
                  <a:schemeClr val="tx1"/>
                </a:solidFill>
              </a:rPr>
              <a:t>вручения </a:t>
            </a:r>
            <a:r>
              <a:rPr lang="ru-RU" sz="800" dirty="0" smtClean="0">
                <a:solidFill>
                  <a:schemeClr val="tx1"/>
                </a:solidFill>
              </a:rPr>
              <a:t>Иванову П.И. </a:t>
            </a:r>
            <a:r>
              <a:rPr lang="ru-RU" sz="800" dirty="0">
                <a:solidFill>
                  <a:schemeClr val="tx1"/>
                </a:solidFill>
              </a:rPr>
              <a:t>от 20.07.2016г, копия реестра административных материалов  </a:t>
            </a:r>
            <a:r>
              <a:rPr lang="ru-RU" sz="800" dirty="0" smtClean="0">
                <a:solidFill>
                  <a:schemeClr val="tx1"/>
                </a:solidFill>
              </a:rPr>
              <a:t>административной </a:t>
            </a:r>
            <a:r>
              <a:rPr lang="ru-RU" sz="800" dirty="0">
                <a:solidFill>
                  <a:schemeClr val="tx1"/>
                </a:solidFill>
              </a:rPr>
              <a:t>комиссии 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>
                <a:solidFill>
                  <a:schemeClr val="tx1"/>
                </a:solidFill>
              </a:rPr>
              <a:t>врученных </a:t>
            </a:r>
            <a:r>
              <a:rPr lang="ru-RU" sz="800" dirty="0" smtClean="0">
                <a:solidFill>
                  <a:schemeClr val="tx1"/>
                </a:solidFill>
              </a:rPr>
              <a:t>Иванову П.И. </a:t>
            </a:r>
            <a:r>
              <a:rPr lang="ru-RU" sz="800" dirty="0">
                <a:solidFill>
                  <a:schemeClr val="tx1"/>
                </a:solidFill>
              </a:rPr>
              <a:t>27.10.2016г, фотоматериал на 1 л. в 1 экз.</a:t>
            </a:r>
          </a:p>
          <a:p>
            <a:r>
              <a:rPr lang="ru-RU" sz="800" dirty="0">
                <a:solidFill>
                  <a:schemeClr val="tx1"/>
                </a:solidFill>
              </a:rPr>
              <a:t> </a:t>
            </a:r>
          </a:p>
          <a:p>
            <a:r>
              <a:rPr lang="ru-RU" sz="800" dirty="0">
                <a:solidFill>
                  <a:schemeClr val="tx1"/>
                </a:solidFill>
              </a:rPr>
              <a:t>Копию протокола получил(а) </a:t>
            </a:r>
            <a:r>
              <a:rPr lang="ru-RU" sz="800" dirty="0" smtClean="0">
                <a:solidFill>
                  <a:schemeClr val="tx1"/>
                </a:solidFill>
              </a:rPr>
              <a:t>«31» октября  2016 г</a:t>
            </a:r>
            <a:r>
              <a:rPr lang="ru-RU" sz="800" dirty="0">
                <a:solidFill>
                  <a:schemeClr val="tx1"/>
                </a:solidFill>
              </a:rPr>
              <a:t>.  ______________________________________________</a:t>
            </a:r>
          </a:p>
          <a:p>
            <a:r>
              <a:rPr lang="ru-RU" sz="800" baseline="-25000" dirty="0">
                <a:solidFill>
                  <a:schemeClr val="tx1"/>
                </a:solidFill>
              </a:rPr>
              <a:t>                                                                                </a:t>
            </a:r>
            <a:r>
              <a:rPr lang="ru-RU" sz="800" baseline="-25000" dirty="0" smtClean="0">
                <a:solidFill>
                  <a:schemeClr val="tx1"/>
                </a:solidFill>
              </a:rPr>
              <a:t>                                               подпись </a:t>
            </a:r>
            <a:r>
              <a:rPr lang="ru-RU" sz="800" baseline="-25000" dirty="0">
                <a:solidFill>
                  <a:schemeClr val="tx1"/>
                </a:solidFill>
              </a:rPr>
              <a:t>лица, привлекаемого к административной ответственности, в случае отказа делается запись</a:t>
            </a:r>
            <a:r>
              <a:rPr lang="ru-RU" sz="800" baseline="-25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800" dirty="0" smtClean="0">
                <a:solidFill>
                  <a:schemeClr val="tx1"/>
                </a:solidFill>
              </a:rPr>
              <a:t>Подпись должностного лица, составившего протокол __________________</a:t>
            </a:r>
            <a:endParaRPr lang="ru-RU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384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904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Мною,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административной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________________   ___________,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31.10.2016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</a:p>
          <a:p>
            <a:r>
              <a:rPr lang="ru-RU" sz="1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наименование муниципального образования        Ф.И.О.</a:t>
            </a:r>
            <a:endParaRPr lang="ru-RU" sz="12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неисполнением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Ивановым П.И. постановления административной комиссии № 37 от 30.06.2016, выразившимся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неуплате административного штрафа,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 административном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 по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 ст. 20.25 КоАП РФ,   предусмотренный ст. 32.2 КоАП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изложенного,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руководствуясь ст. 23.1 КоАП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 Вам протокол об административном правонарушении и другие материалы дела об административном правонарушении в отношении Иванова Петра Ивановича.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Вынесенное постановление №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30.06.2016г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было отправлено Иванову П.И. по почте обычным письмом. Информация о получении постановления Ивановым П.И. в административной комиссии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отсутствует. В связи с чем,  постановление официально было вручено Иванову П.И. 20.07.2016. Постановление обжаловано не  было. Учитывая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обстоятельство постановление Административной комиссии №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30.06.2016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 вступило в законную силу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31.07.2016. Срок оплаты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оплате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 Ивановым П.И. отсутствует.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административное дело на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в 1 экз.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секретарь комиссии                                 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ХХ.ХХХХХХ</a:t>
            </a:r>
          </a:p>
          <a:p>
            <a:r>
              <a:rPr lang="ru-RU" dirty="0" smtClean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096" y="908720"/>
            <a:ext cx="3024336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Судье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353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5904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44669"/>
              </p:ext>
            </p:extLst>
          </p:nvPr>
        </p:nvGraphicFramePr>
        <p:xfrm>
          <a:off x="1043608" y="1700808"/>
          <a:ext cx="6912768" cy="4075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432"/>
                <a:gridCol w="5972336"/>
              </a:tblGrid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от 31.10.2016 № 002929 об административном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правонарушении по ч. 1 статьи 20.25  КоАП  РФ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3901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о времени и месте составления протокола об административном правонарушении  по постановлению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37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30.06.2016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373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Ксерокопия адресной справки из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УМВД от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01.11.16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20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постановления № 37 от 30.06.2016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2986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Фотоматериал  на 1 л в 1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20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  заседания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членов административной комиссии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образования от 06.10.16 (о наделении члена административной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комиссии полномочиями по составлению протокола об административном правонарушении по ч. 1 статьи 20.25 КоАП РФ)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3901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 реестра административных материалов административной комиссии _________________,  врученных Иванову П.И.   27.10.16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</a:tr>
              <a:tr h="20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695" marR="62695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380045"/>
            <a:ext cx="712879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2557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5713" algn="l"/>
              </a:tabLst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5713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ОПИСЬ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5713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материалов административного делопроизводства в отношении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5713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Иванова Петра Ивановича   по ч. 1 ст. 20.25 КоАП РФ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5713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3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4703722"/>
              </p:ext>
            </p:extLst>
          </p:nvPr>
        </p:nvGraphicFramePr>
        <p:xfrm>
          <a:off x="0" y="404813"/>
          <a:ext cx="8351838" cy="619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185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47324779"/>
              </p:ext>
            </p:extLst>
          </p:nvPr>
        </p:nvGraphicFramePr>
        <p:xfrm>
          <a:off x="323528" y="548680"/>
          <a:ext cx="7426024" cy="33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23528" y="256480"/>
            <a:ext cx="8424936" cy="63367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u="sng" dirty="0">
                <a:solidFill>
                  <a:schemeClr val="tx1"/>
                </a:solidFill>
              </a:rPr>
              <a:t>Статья 17 </a:t>
            </a:r>
            <a:r>
              <a:rPr lang="ru-RU" b="1" dirty="0">
                <a:solidFill>
                  <a:schemeClr val="tx1"/>
                </a:solidFill>
              </a:rPr>
              <a:t>(</a:t>
            </a:r>
            <a:r>
              <a:rPr lang="ru-RU" b="1" i="1" dirty="0">
                <a:solidFill>
                  <a:schemeClr val="tx1"/>
                </a:solidFill>
              </a:rPr>
              <a:t>Профилактика правонарушений</a:t>
            </a:r>
            <a:r>
              <a:rPr lang="ru-RU" dirty="0">
                <a:solidFill>
                  <a:schemeClr val="tx1"/>
                </a:solidFill>
              </a:rPr>
              <a:t>) Закона Оренбургской области от 06.09.2004 № 1453/231-III-ОЗ «Об административных комиссиях в Оренбургской области» определяет, что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«В целях предупреждения правонарушений административные комиссии </a:t>
            </a:r>
            <a:r>
              <a:rPr lang="ru-RU" b="1" dirty="0">
                <a:solidFill>
                  <a:schemeClr val="tx1"/>
                </a:solidFill>
              </a:rPr>
              <a:t>координируют свою деятельность с правоохранительными органами и общественными организациями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При установлении в ходе рассмотрения дела об административном правонарушении причин и условий, способствовавших совершению правонарушения, административной комиссией </a:t>
            </a:r>
            <a:r>
              <a:rPr lang="ru-RU" b="1" dirty="0">
                <a:solidFill>
                  <a:schemeClr val="tx1"/>
                </a:solidFill>
              </a:rPr>
              <a:t>направляется представление соответствующим организациям и должностным лицам о принятии мер по устранению этих причин и условий</a:t>
            </a:r>
            <a:r>
              <a:rPr lang="ru-RU" dirty="0">
                <a:solidFill>
                  <a:schemeClr val="tx1"/>
                </a:solidFill>
              </a:rPr>
              <a:t>. Указанные </a:t>
            </a:r>
            <a:r>
              <a:rPr lang="ru-RU" b="1" dirty="0">
                <a:solidFill>
                  <a:schemeClr val="tx1"/>
                </a:solidFill>
              </a:rPr>
              <a:t>организации и должностные лица обязаны в течение месяца со дня поступления представления </a:t>
            </a:r>
            <a:r>
              <a:rPr lang="ru-RU" dirty="0">
                <a:solidFill>
                  <a:schemeClr val="tx1"/>
                </a:solidFill>
              </a:rPr>
              <a:t>сообщить о принятых мерах административной комиссии, вынесшей </a:t>
            </a:r>
            <a:r>
              <a:rPr lang="ru-RU" b="1" dirty="0">
                <a:solidFill>
                  <a:schemeClr val="tx1"/>
                </a:solidFill>
              </a:rPr>
              <a:t>представление»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627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59632" y="692696"/>
            <a:ext cx="6552728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27.07.2010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210-ФЗ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предоставления государственных и муниципальных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услуг»:</a:t>
            </a:r>
          </a:p>
          <a:p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21.3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Государственная информационная система о государственных и муниципальных платежах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068960"/>
            <a:ext cx="7848872" cy="26642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Администрация муниципального образования  как администратор  доходов бюджета, образующихся, в том числе, в результате уплаты административных штрафов, назначенных административной комиссией  при рассмотрении дел об административных правонарушениях,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отражает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сведения о правонарушителях и суммах наложенных штрафов к оплате в Государственной информационной системе о государственных и муниципальных платежах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921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83911897"/>
              </p:ext>
            </p:extLst>
          </p:nvPr>
        </p:nvGraphicFramePr>
        <p:xfrm>
          <a:off x="395536" y="4005064"/>
          <a:ext cx="85689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71352107"/>
              </p:ext>
            </p:extLst>
          </p:nvPr>
        </p:nvGraphicFramePr>
        <p:xfrm>
          <a:off x="251519" y="188640"/>
          <a:ext cx="8640961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8959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69774" y="764771"/>
            <a:ext cx="6696744" cy="22801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комиссии,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в городах (городских округах),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районное деление,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рассматривают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дела, предусмотренные статьями  13 и 18: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9433" y="3356992"/>
            <a:ext cx="4104456" cy="32403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u="sng" dirty="0">
                <a:solidFill>
                  <a:schemeClr val="tx1"/>
                </a:solidFill>
              </a:rPr>
              <a:t>Статья </a:t>
            </a:r>
            <a:r>
              <a:rPr lang="ru-RU" sz="2000" b="1" i="1" u="sng" dirty="0" smtClean="0">
                <a:solidFill>
                  <a:schemeClr val="tx1"/>
                </a:solidFill>
              </a:rPr>
              <a:t>13.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Нарушение утвержденных Правительством Оренбургской области правил пользования водными объектами для плавания на маломерных плавательных средствах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4048" y="3356992"/>
            <a:ext cx="3960440" cy="28803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>
                <a:solidFill>
                  <a:schemeClr val="tx1"/>
                </a:solidFill>
              </a:rPr>
              <a:t>Статья 18.</a:t>
            </a:r>
          </a:p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Нарушение порядка организации ярмарок</a:t>
            </a:r>
            <a:endParaRPr lang="ru-RU" b="1" i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19672" y="2852936"/>
            <a:ext cx="1080120" cy="464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203032" y="2899792"/>
            <a:ext cx="1393304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88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001934" y="836712"/>
            <a:ext cx="7353128" cy="1346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Административные комиссии муниципальных районов рассматривают дела по статье:</a:t>
            </a:r>
            <a:endParaRPr lang="ru-RU" dirty="0"/>
          </a:p>
        </p:txBody>
      </p:sp>
      <p:sp>
        <p:nvSpPr>
          <p:cNvPr id="10" name="Полилиния 9"/>
          <p:cNvSpPr/>
          <p:nvPr/>
        </p:nvSpPr>
        <p:spPr>
          <a:xfrm>
            <a:off x="536526" y="3537008"/>
            <a:ext cx="8283945" cy="1980224"/>
          </a:xfrm>
          <a:custGeom>
            <a:avLst/>
            <a:gdLst>
              <a:gd name="connsiteX0" fmla="*/ 0 w 7853246"/>
              <a:gd name="connsiteY0" fmla="*/ 0 h 1510259"/>
              <a:gd name="connsiteX1" fmla="*/ 7853246 w 7853246"/>
              <a:gd name="connsiteY1" fmla="*/ 0 h 1510259"/>
              <a:gd name="connsiteX2" fmla="*/ 7853246 w 7853246"/>
              <a:gd name="connsiteY2" fmla="*/ 1510259 h 1510259"/>
              <a:gd name="connsiteX3" fmla="*/ 0 w 7853246"/>
              <a:gd name="connsiteY3" fmla="*/ 1510259 h 1510259"/>
              <a:gd name="connsiteX4" fmla="*/ 0 w 7853246"/>
              <a:gd name="connsiteY4" fmla="*/ 0 h 151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3246" h="1510259">
                <a:moveTo>
                  <a:pt x="0" y="0"/>
                </a:moveTo>
                <a:lnTo>
                  <a:pt x="7853246" y="0"/>
                </a:lnTo>
                <a:lnTo>
                  <a:pt x="7853246" y="1510259"/>
                </a:lnTo>
                <a:lnTo>
                  <a:pt x="0" y="15102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Статья 13</a:t>
            </a:r>
            <a:r>
              <a:rPr lang="ru-RU" sz="1800" b="1" i="1" u="sng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/>
              <a:t>Нарушение утвержденных Правительством Оренбургской области правил пользования водными объектами для плавания на маломерных плавательных средствах </a:t>
            </a:r>
            <a:endParaRPr lang="ru-RU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470113" y="3564442"/>
            <a:ext cx="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99335" y="2186555"/>
            <a:ext cx="20837" cy="1350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90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2253370"/>
              </p:ext>
            </p:extLst>
          </p:nvPr>
        </p:nvGraphicFramePr>
        <p:xfrm>
          <a:off x="0" y="0"/>
          <a:ext cx="89281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732241" y="1844824"/>
            <a:ext cx="2021798" cy="424847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22.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Непредоставление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 по депутатскому запросу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4357" y="1844824"/>
            <a:ext cx="1793647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Статья 9. </a:t>
            </a: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Нарушение порядка предоставления муниципальных услуг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43901" y="116633"/>
            <a:ext cx="6284483" cy="14401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ч.4 статьи 34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  административных комиссий, созданных в городских , не имеющих районного деления, в городских округах, имеющих районное деление, муниципальных районах,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праве составлять протоколы  по статьям: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491880" y="1592796"/>
            <a:ext cx="378028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331640" y="1556792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148064" y="1592796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96136" y="231916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300191" y="1556792"/>
            <a:ext cx="504057" cy="406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67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0321D9-F282-4D9F-A0C7-2489CDC7B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4">
                                            <p:graphicEl>
                                              <a:dgm id="{200321D9-F282-4D9F-A0C7-2489CDC7B6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C2DDDB-F890-4507-9095-686ACFE79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750"/>
                                        <p:tgtEl>
                                          <p:spTgt spid="4">
                                            <p:graphicEl>
                                              <a:dgm id="{DDC2DDDB-F890-4507-9095-686ACFE794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68150"/>
            <a:ext cx="7920880" cy="4739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статей 9, 20,21, 22.  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правонарушениях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статьям 9, 20,21,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составляется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административной комиссии муниципального района 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статьей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об административных правонарушениях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статьям 9,20,21,22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рассматриваются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мировыми судьями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связи с чем, в течение трех суток с момента  его составления  протокол об административном правонарушении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вынесенным административной комиссией определением пересылается вместе с сопроводительным письмом за подписью председателя административной комиссии мировому судье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статьям 9, 20,21,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22, зафиксированные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административной комиссией поселения, оформляются в виде: справки (акта) о правонарушении с указанием даты, времени, места, состава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правонарушения;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объяснения лиц, совершивших правонарушение; показания свидетелей, если они есть; фотоматериалы с указанием технического средства,  которым произведены съемки, и т.п.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Собранные материалы  пересылаются в административную комиссию муниципального района для составления протокола. 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4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9160</TotalTime>
  <Words>4115</Words>
  <Application>Microsoft Office PowerPoint</Application>
  <PresentationFormat>Экран (4:3)</PresentationFormat>
  <Paragraphs>430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комиссии</dc:title>
  <dc:creator>Елесин</dc:creator>
  <cp:lastModifiedBy>Admin</cp:lastModifiedBy>
  <cp:revision>333</cp:revision>
  <cp:lastPrinted>2018-04-18T11:52:33Z</cp:lastPrinted>
  <dcterms:created xsi:type="dcterms:W3CDTF">2013-04-10T11:35:11Z</dcterms:created>
  <dcterms:modified xsi:type="dcterms:W3CDTF">2018-07-20T11:09:17Z</dcterms:modified>
</cp:coreProperties>
</file>